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5" r:id="rId2"/>
    <p:sldId id="263" r:id="rId3"/>
    <p:sldId id="266" r:id="rId4"/>
    <p:sldId id="257" r:id="rId5"/>
    <p:sldId id="258" r:id="rId6"/>
    <p:sldId id="270" r:id="rId7"/>
    <p:sldId id="259" r:id="rId8"/>
    <p:sldId id="260" r:id="rId9"/>
    <p:sldId id="261" r:id="rId10"/>
    <p:sldId id="262" r:id="rId11"/>
    <p:sldId id="286" r:id="rId12"/>
    <p:sldId id="289" r:id="rId13"/>
    <p:sldId id="292" r:id="rId14"/>
    <p:sldId id="295" r:id="rId15"/>
    <p:sldId id="271" r:id="rId16"/>
    <p:sldId id="272" r:id="rId17"/>
    <p:sldId id="273" r:id="rId18"/>
    <p:sldId id="268" r:id="rId19"/>
    <p:sldId id="274" r:id="rId20"/>
    <p:sldId id="275" r:id="rId21"/>
    <p:sldId id="277" r:id="rId22"/>
    <p:sldId id="280" r:id="rId23"/>
    <p:sldId id="283" r:id="rId24"/>
    <p:sldId id="29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584"/>
    <p:restoredTop sz="96327"/>
  </p:normalViewPr>
  <p:slideViewPr>
    <p:cSldViewPr snapToGrid="0">
      <p:cViewPr>
        <p:scale>
          <a:sx n="76" d="100"/>
          <a:sy n="76" d="100"/>
        </p:scale>
        <p:origin x="0"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utuk\OneDrive\Masa&#252;st&#252;\Yeni%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utuk\OneDrive\Masa&#252;st&#252;\Yeni%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utuk\OneDrive\Masa&#252;st&#252;\Yeni%20Microsoft%20Excel%20Workshe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ct val="0"/>
              </a:spcBef>
              <a:spcAft>
                <a:spcPct val="0"/>
              </a:spcAft>
              <a:buClrTx/>
              <a:buSzTx/>
              <a:buFontTx/>
              <a:buNone/>
              <a:defRPr sz="1600" b="1" i="0" u="none" strike="noStrike" kern="1200" baseline="0">
                <a:solidFill>
                  <a:sysClr val="windowText" lastClr="000000">
                    <a:lumMod val="65000"/>
                    <a:lumOff val="35000"/>
                  </a:sysClr>
                </a:solidFill>
                <a:latin typeface="+mn-lt"/>
                <a:ea typeface="+mn-ea"/>
                <a:cs typeface="+mn-cs"/>
              </a:defRPr>
            </a:pPr>
            <a:r>
              <a:rPr lang="tr-TR" sz="1200" b="1" i="0" u="none" strike="noStrike" kern="1200" baseline="0">
                <a:solidFill>
                  <a:sysClr val="windowText" lastClr="000000">
                    <a:lumMod val="65000"/>
                    <a:lumOff val="35000"/>
                  </a:sysClr>
                </a:solidFill>
                <a:effectLst/>
              </a:rPr>
              <a:t>During Covid-19, my online shopping rate increased </a:t>
            </a:r>
            <a:r>
              <a:rPr lang="en-US" sz="1200" b="1" i="0" u="none" strike="noStrike" kern="1200" baseline="0">
                <a:solidFill>
                  <a:sysClr val="windowText" lastClr="000000">
                    <a:lumMod val="65000"/>
                    <a:lumOff val="35000"/>
                  </a:sysClr>
                </a:solidFill>
                <a:effectLst/>
              </a:rPr>
              <a:t> - </a:t>
            </a:r>
            <a:r>
              <a:rPr lang="tr-TR" sz="1200" b="1" i="0" u="none" strike="noStrike" kern="1200" baseline="0">
                <a:solidFill>
                  <a:sysClr val="windowText" lastClr="000000">
                    <a:lumMod val="65000"/>
                    <a:lumOff val="35000"/>
                  </a:sysClr>
                </a:solidFill>
                <a:effectLst/>
              </a:rPr>
              <a:t>After Covid-19, I think people started to do more online shopping</a:t>
            </a:r>
            <a:endParaRPr lang="tr-TR" sz="1200" b="0" i="0" u="none" strike="noStrike" kern="1200" baseline="0">
              <a:solidFill>
                <a:sysClr val="windowText" lastClr="000000">
                  <a:lumMod val="65000"/>
                  <a:lumOff val="35000"/>
                </a:sysClr>
              </a:solidFill>
            </a:endParaRPr>
          </a:p>
          <a:p>
            <a:pPr marL="0" marR="0" lvl="0" indent="0" algn="ctr" defTabSz="914400" rtl="0" eaLnBrk="1" fontAlgn="auto" latinLnBrk="0" hangingPunct="1">
              <a:lnSpc>
                <a:spcPct val="100000"/>
              </a:lnSpc>
              <a:spcBef>
                <a:spcPct val="0"/>
              </a:spcBef>
              <a:spcAft>
                <a:spcPct val="0"/>
              </a:spcAft>
              <a:buClrTx/>
              <a:buSzTx/>
              <a:buFontTx/>
              <a:buNone/>
              <a:defRPr>
                <a:solidFill>
                  <a:sysClr val="windowText" lastClr="000000">
                    <a:lumMod val="65000"/>
                    <a:lumOff val="35000"/>
                  </a:sysClr>
                </a:solidFill>
              </a:defRPr>
            </a:pPr>
            <a:endParaRPr lang="tr-TR" sz="1200" b="0" i="0" u="none" strike="noStrike" kern="1200" baseline="0">
              <a:solidFill>
                <a:sysClr val="windowText" lastClr="000000">
                  <a:lumMod val="65000"/>
                  <a:lumOff val="35000"/>
                </a:sysClr>
              </a:solidFill>
            </a:endParaRPr>
          </a:p>
        </c:rich>
      </c:tx>
      <c:layout>
        <c:manualLayout>
          <c:xMode val="edge"/>
          <c:yMode val="edge"/>
          <c:x val="0.11061520129442215"/>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ct val="0"/>
            </a:spcBef>
            <a:spcAft>
              <a:spcPct val="0"/>
            </a:spcAft>
            <a:buClrTx/>
            <a:buSzTx/>
            <a:buFontTx/>
            <a:buNone/>
            <a:defRPr sz="1600" b="1" i="0" u="none" strike="noStrike" kern="1200" baseline="0">
              <a:solidFill>
                <a:sysClr val="windowText" lastClr="000000">
                  <a:lumMod val="65000"/>
                  <a:lumOff val="35000"/>
                </a:sysClr>
              </a:solidFill>
              <a:latin typeface="+mn-lt"/>
              <a:ea typeface="+mn-ea"/>
              <a:cs typeface="+mn-cs"/>
            </a:defRPr>
          </a:pPr>
          <a:endParaRPr lang="en-TR"/>
        </a:p>
      </c:txPr>
    </c:title>
    <c:autoTitleDeleted val="0"/>
    <c:plotArea>
      <c:layout>
        <c:manualLayout>
          <c:layoutTarget val="inner"/>
          <c:xMode val="edge"/>
          <c:yMode val="edge"/>
          <c:x val="0.10986582189798355"/>
          <c:y val="0.25325396656990051"/>
          <c:w val="0.79580396413803101"/>
          <c:h val="0.64322912693023682"/>
        </c:manualLayout>
      </c:layout>
      <c:scatterChart>
        <c:scatterStyle val="lineMarker"/>
        <c:varyColors val="0"/>
        <c:ser>
          <c:idx val="0"/>
          <c:order val="0"/>
          <c:tx>
            <c:strRef>
              <c:f>Sheet1!$O$1</c:f>
              <c:strCache>
                <c:ptCount val="1"/>
                <c:pt idx="0">
                  <c:v>Covid-19 Sonrasında insanların internetten daha fazla alışveriş yaptığını düşünüyorum</c:v>
                </c:pt>
              </c:strCache>
            </c:strRef>
          </c:tx>
          <c:spPr>
            <a:ln w="25400" cap="rnd">
              <a:noFill/>
              <a:round/>
            </a:ln>
            <a:effectLst>
              <a:outerShdw blurRad="55880" dist="15240" dir="5400000" algn="ctr" rotWithShape="0">
                <a:srgbClr val="000000">
                  <a:alpha val="45000"/>
                </a:srgbClr>
              </a:outerShdw>
            </a:effectLst>
          </c:spPr>
          <c:marker>
            <c:symbol val="circle"/>
            <c:size val="6"/>
            <c:spPr>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9525" cap="rnd">
                <a:solidFill>
                  <a:schemeClr val="accent1"/>
                </a:solidFill>
                <a:roun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c:spPr>
          </c:marker>
          <c:trendline>
            <c:spPr>
              <a:ln w="19050" cap="rnd">
                <a:solidFill>
                  <a:schemeClr val="accent1"/>
                </a:solidFill>
              </a:ln>
              <a:effectLst/>
            </c:spPr>
            <c:trendlineType val="linear"/>
            <c:dispRSqr val="0"/>
            <c:dispEq val="0"/>
          </c:trendline>
          <c:xVal>
            <c:numRef>
              <c:f>Sheet1!$N$2:$N$159</c:f>
              <c:numCache>
                <c:formatCode>General</c:formatCode>
                <c:ptCount val="158"/>
                <c:pt idx="0">
                  <c:v>4</c:v>
                </c:pt>
                <c:pt idx="1">
                  <c:v>5</c:v>
                </c:pt>
                <c:pt idx="2">
                  <c:v>1</c:v>
                </c:pt>
                <c:pt idx="3">
                  <c:v>3</c:v>
                </c:pt>
                <c:pt idx="4">
                  <c:v>5</c:v>
                </c:pt>
                <c:pt idx="5">
                  <c:v>3</c:v>
                </c:pt>
                <c:pt idx="6">
                  <c:v>4</c:v>
                </c:pt>
                <c:pt idx="7">
                  <c:v>5</c:v>
                </c:pt>
                <c:pt idx="8">
                  <c:v>3</c:v>
                </c:pt>
                <c:pt idx="9">
                  <c:v>5</c:v>
                </c:pt>
                <c:pt idx="10">
                  <c:v>5</c:v>
                </c:pt>
                <c:pt idx="11">
                  <c:v>3</c:v>
                </c:pt>
                <c:pt idx="12">
                  <c:v>3</c:v>
                </c:pt>
                <c:pt idx="13">
                  <c:v>4</c:v>
                </c:pt>
                <c:pt idx="14">
                  <c:v>4</c:v>
                </c:pt>
                <c:pt idx="15">
                  <c:v>3</c:v>
                </c:pt>
                <c:pt idx="16">
                  <c:v>3</c:v>
                </c:pt>
                <c:pt idx="17">
                  <c:v>3</c:v>
                </c:pt>
                <c:pt idx="18">
                  <c:v>5</c:v>
                </c:pt>
                <c:pt idx="19">
                  <c:v>5</c:v>
                </c:pt>
                <c:pt idx="20">
                  <c:v>3</c:v>
                </c:pt>
                <c:pt idx="21">
                  <c:v>4</c:v>
                </c:pt>
                <c:pt idx="22">
                  <c:v>3</c:v>
                </c:pt>
                <c:pt idx="23">
                  <c:v>2</c:v>
                </c:pt>
                <c:pt idx="24">
                  <c:v>5</c:v>
                </c:pt>
                <c:pt idx="25">
                  <c:v>3</c:v>
                </c:pt>
                <c:pt idx="26">
                  <c:v>5</c:v>
                </c:pt>
                <c:pt idx="27">
                  <c:v>5</c:v>
                </c:pt>
                <c:pt idx="28">
                  <c:v>5</c:v>
                </c:pt>
                <c:pt idx="29">
                  <c:v>3</c:v>
                </c:pt>
                <c:pt idx="30">
                  <c:v>5</c:v>
                </c:pt>
                <c:pt idx="31">
                  <c:v>5</c:v>
                </c:pt>
                <c:pt idx="32">
                  <c:v>5</c:v>
                </c:pt>
                <c:pt idx="33">
                  <c:v>5</c:v>
                </c:pt>
                <c:pt idx="34">
                  <c:v>4</c:v>
                </c:pt>
                <c:pt idx="35">
                  <c:v>5</c:v>
                </c:pt>
                <c:pt idx="36">
                  <c:v>5</c:v>
                </c:pt>
                <c:pt idx="37">
                  <c:v>2</c:v>
                </c:pt>
                <c:pt idx="38">
                  <c:v>5</c:v>
                </c:pt>
                <c:pt idx="39">
                  <c:v>4</c:v>
                </c:pt>
                <c:pt idx="40">
                  <c:v>2</c:v>
                </c:pt>
                <c:pt idx="41">
                  <c:v>5</c:v>
                </c:pt>
                <c:pt idx="42">
                  <c:v>4</c:v>
                </c:pt>
                <c:pt idx="43">
                  <c:v>5</c:v>
                </c:pt>
                <c:pt idx="44">
                  <c:v>3</c:v>
                </c:pt>
                <c:pt idx="45">
                  <c:v>5</c:v>
                </c:pt>
                <c:pt idx="46">
                  <c:v>5</c:v>
                </c:pt>
                <c:pt idx="47">
                  <c:v>4</c:v>
                </c:pt>
                <c:pt idx="49">
                  <c:v>1</c:v>
                </c:pt>
                <c:pt idx="50">
                  <c:v>3</c:v>
                </c:pt>
                <c:pt idx="51">
                  <c:v>1</c:v>
                </c:pt>
                <c:pt idx="52">
                  <c:v>1</c:v>
                </c:pt>
                <c:pt idx="54">
                  <c:v>5</c:v>
                </c:pt>
                <c:pt idx="55">
                  <c:v>3</c:v>
                </c:pt>
                <c:pt idx="56">
                  <c:v>5</c:v>
                </c:pt>
                <c:pt idx="57">
                  <c:v>4</c:v>
                </c:pt>
                <c:pt idx="58">
                  <c:v>3</c:v>
                </c:pt>
                <c:pt idx="59">
                  <c:v>2</c:v>
                </c:pt>
                <c:pt idx="60">
                  <c:v>5</c:v>
                </c:pt>
                <c:pt idx="61">
                  <c:v>2</c:v>
                </c:pt>
                <c:pt idx="62">
                  <c:v>3</c:v>
                </c:pt>
                <c:pt idx="63">
                  <c:v>5</c:v>
                </c:pt>
                <c:pt idx="65">
                  <c:v>5</c:v>
                </c:pt>
                <c:pt idx="66">
                  <c:v>4</c:v>
                </c:pt>
                <c:pt idx="67">
                  <c:v>2</c:v>
                </c:pt>
                <c:pt idx="68">
                  <c:v>5</c:v>
                </c:pt>
                <c:pt idx="70">
                  <c:v>5</c:v>
                </c:pt>
                <c:pt idx="71">
                  <c:v>3</c:v>
                </c:pt>
                <c:pt idx="72">
                  <c:v>5</c:v>
                </c:pt>
                <c:pt idx="73">
                  <c:v>5</c:v>
                </c:pt>
                <c:pt idx="74">
                  <c:v>4</c:v>
                </c:pt>
                <c:pt idx="75">
                  <c:v>3</c:v>
                </c:pt>
                <c:pt idx="76">
                  <c:v>5</c:v>
                </c:pt>
                <c:pt idx="77">
                  <c:v>5</c:v>
                </c:pt>
                <c:pt idx="78">
                  <c:v>4</c:v>
                </c:pt>
                <c:pt idx="79">
                  <c:v>4</c:v>
                </c:pt>
                <c:pt idx="80">
                  <c:v>5</c:v>
                </c:pt>
                <c:pt idx="81">
                  <c:v>3</c:v>
                </c:pt>
                <c:pt idx="82">
                  <c:v>1</c:v>
                </c:pt>
                <c:pt idx="83">
                  <c:v>5</c:v>
                </c:pt>
                <c:pt idx="84">
                  <c:v>5</c:v>
                </c:pt>
                <c:pt idx="85">
                  <c:v>3</c:v>
                </c:pt>
                <c:pt idx="89">
                  <c:v>5</c:v>
                </c:pt>
                <c:pt idx="90">
                  <c:v>4</c:v>
                </c:pt>
                <c:pt idx="91">
                  <c:v>5</c:v>
                </c:pt>
                <c:pt idx="92">
                  <c:v>2</c:v>
                </c:pt>
                <c:pt idx="95">
                  <c:v>2</c:v>
                </c:pt>
                <c:pt idx="96">
                  <c:v>3</c:v>
                </c:pt>
                <c:pt idx="97">
                  <c:v>1</c:v>
                </c:pt>
                <c:pt idx="98">
                  <c:v>5</c:v>
                </c:pt>
                <c:pt idx="99">
                  <c:v>3</c:v>
                </c:pt>
                <c:pt idx="100">
                  <c:v>5</c:v>
                </c:pt>
                <c:pt idx="101">
                  <c:v>3</c:v>
                </c:pt>
                <c:pt idx="102">
                  <c:v>5</c:v>
                </c:pt>
                <c:pt idx="103">
                  <c:v>3</c:v>
                </c:pt>
                <c:pt idx="104">
                  <c:v>3</c:v>
                </c:pt>
                <c:pt idx="105">
                  <c:v>1</c:v>
                </c:pt>
                <c:pt idx="106">
                  <c:v>5</c:v>
                </c:pt>
                <c:pt idx="107">
                  <c:v>3</c:v>
                </c:pt>
                <c:pt idx="108">
                  <c:v>5</c:v>
                </c:pt>
                <c:pt idx="109">
                  <c:v>3</c:v>
                </c:pt>
                <c:pt idx="110">
                  <c:v>5</c:v>
                </c:pt>
                <c:pt idx="111">
                  <c:v>2</c:v>
                </c:pt>
                <c:pt idx="112">
                  <c:v>1</c:v>
                </c:pt>
                <c:pt idx="113">
                  <c:v>3</c:v>
                </c:pt>
                <c:pt idx="114">
                  <c:v>2</c:v>
                </c:pt>
                <c:pt idx="115">
                  <c:v>5</c:v>
                </c:pt>
                <c:pt idx="116">
                  <c:v>4</c:v>
                </c:pt>
                <c:pt idx="117">
                  <c:v>5</c:v>
                </c:pt>
                <c:pt idx="118">
                  <c:v>5</c:v>
                </c:pt>
                <c:pt idx="119">
                  <c:v>3</c:v>
                </c:pt>
                <c:pt idx="120">
                  <c:v>4</c:v>
                </c:pt>
                <c:pt idx="121">
                  <c:v>5</c:v>
                </c:pt>
                <c:pt idx="122">
                  <c:v>5</c:v>
                </c:pt>
                <c:pt idx="123">
                  <c:v>3</c:v>
                </c:pt>
                <c:pt idx="124">
                  <c:v>3</c:v>
                </c:pt>
                <c:pt idx="125">
                  <c:v>3</c:v>
                </c:pt>
                <c:pt idx="126">
                  <c:v>3</c:v>
                </c:pt>
                <c:pt idx="127">
                  <c:v>4</c:v>
                </c:pt>
                <c:pt idx="128">
                  <c:v>4</c:v>
                </c:pt>
                <c:pt idx="129">
                  <c:v>5</c:v>
                </c:pt>
                <c:pt idx="130">
                  <c:v>2</c:v>
                </c:pt>
                <c:pt idx="131">
                  <c:v>4</c:v>
                </c:pt>
                <c:pt idx="132">
                  <c:v>3</c:v>
                </c:pt>
                <c:pt idx="133">
                  <c:v>4</c:v>
                </c:pt>
                <c:pt idx="134">
                  <c:v>5</c:v>
                </c:pt>
                <c:pt idx="135">
                  <c:v>2</c:v>
                </c:pt>
                <c:pt idx="136">
                  <c:v>5</c:v>
                </c:pt>
                <c:pt idx="137">
                  <c:v>5</c:v>
                </c:pt>
                <c:pt idx="138">
                  <c:v>3</c:v>
                </c:pt>
                <c:pt idx="139">
                  <c:v>1</c:v>
                </c:pt>
                <c:pt idx="140">
                  <c:v>4</c:v>
                </c:pt>
                <c:pt idx="141">
                  <c:v>4</c:v>
                </c:pt>
                <c:pt idx="142">
                  <c:v>2</c:v>
                </c:pt>
                <c:pt idx="143">
                  <c:v>5</c:v>
                </c:pt>
                <c:pt idx="144">
                  <c:v>2</c:v>
                </c:pt>
                <c:pt idx="145">
                  <c:v>1</c:v>
                </c:pt>
                <c:pt idx="146">
                  <c:v>2</c:v>
                </c:pt>
              </c:numCache>
            </c:numRef>
          </c:xVal>
          <c:yVal>
            <c:numRef>
              <c:f>Sheet1!$O$2:$O$159</c:f>
              <c:numCache>
                <c:formatCode>General</c:formatCode>
                <c:ptCount val="158"/>
                <c:pt idx="0">
                  <c:v>4</c:v>
                </c:pt>
                <c:pt idx="1">
                  <c:v>5</c:v>
                </c:pt>
                <c:pt idx="2">
                  <c:v>1</c:v>
                </c:pt>
                <c:pt idx="3">
                  <c:v>4</c:v>
                </c:pt>
                <c:pt idx="4">
                  <c:v>5</c:v>
                </c:pt>
                <c:pt idx="5">
                  <c:v>5</c:v>
                </c:pt>
                <c:pt idx="6">
                  <c:v>4</c:v>
                </c:pt>
                <c:pt idx="7">
                  <c:v>5</c:v>
                </c:pt>
                <c:pt idx="8">
                  <c:v>5</c:v>
                </c:pt>
                <c:pt idx="9">
                  <c:v>4</c:v>
                </c:pt>
                <c:pt idx="10">
                  <c:v>5</c:v>
                </c:pt>
                <c:pt idx="11">
                  <c:v>4</c:v>
                </c:pt>
                <c:pt idx="12">
                  <c:v>3</c:v>
                </c:pt>
                <c:pt idx="13">
                  <c:v>4</c:v>
                </c:pt>
                <c:pt idx="14">
                  <c:v>4</c:v>
                </c:pt>
                <c:pt idx="15">
                  <c:v>5</c:v>
                </c:pt>
                <c:pt idx="16">
                  <c:v>5</c:v>
                </c:pt>
                <c:pt idx="17">
                  <c:v>3</c:v>
                </c:pt>
                <c:pt idx="18">
                  <c:v>5</c:v>
                </c:pt>
                <c:pt idx="19">
                  <c:v>5</c:v>
                </c:pt>
                <c:pt idx="20">
                  <c:v>4</c:v>
                </c:pt>
                <c:pt idx="21">
                  <c:v>4</c:v>
                </c:pt>
                <c:pt idx="22">
                  <c:v>5</c:v>
                </c:pt>
                <c:pt idx="23">
                  <c:v>1</c:v>
                </c:pt>
                <c:pt idx="24">
                  <c:v>5</c:v>
                </c:pt>
                <c:pt idx="25">
                  <c:v>2</c:v>
                </c:pt>
                <c:pt idx="26">
                  <c:v>5</c:v>
                </c:pt>
                <c:pt idx="27">
                  <c:v>5</c:v>
                </c:pt>
                <c:pt idx="28">
                  <c:v>5</c:v>
                </c:pt>
                <c:pt idx="29">
                  <c:v>5</c:v>
                </c:pt>
                <c:pt idx="30">
                  <c:v>4</c:v>
                </c:pt>
                <c:pt idx="31">
                  <c:v>5</c:v>
                </c:pt>
                <c:pt idx="32">
                  <c:v>5</c:v>
                </c:pt>
                <c:pt idx="33">
                  <c:v>5</c:v>
                </c:pt>
                <c:pt idx="34">
                  <c:v>4</c:v>
                </c:pt>
                <c:pt idx="35">
                  <c:v>5</c:v>
                </c:pt>
                <c:pt idx="36">
                  <c:v>3</c:v>
                </c:pt>
                <c:pt idx="37">
                  <c:v>4</c:v>
                </c:pt>
                <c:pt idx="38">
                  <c:v>5</c:v>
                </c:pt>
                <c:pt idx="39">
                  <c:v>4</c:v>
                </c:pt>
                <c:pt idx="40">
                  <c:v>3</c:v>
                </c:pt>
                <c:pt idx="41">
                  <c:v>5</c:v>
                </c:pt>
                <c:pt idx="42">
                  <c:v>5</c:v>
                </c:pt>
                <c:pt idx="43">
                  <c:v>4</c:v>
                </c:pt>
                <c:pt idx="44">
                  <c:v>4</c:v>
                </c:pt>
                <c:pt idx="45">
                  <c:v>5</c:v>
                </c:pt>
                <c:pt idx="46">
                  <c:v>5</c:v>
                </c:pt>
                <c:pt idx="47">
                  <c:v>4</c:v>
                </c:pt>
                <c:pt idx="49">
                  <c:v>3</c:v>
                </c:pt>
                <c:pt idx="50">
                  <c:v>5</c:v>
                </c:pt>
                <c:pt idx="51">
                  <c:v>5</c:v>
                </c:pt>
                <c:pt idx="52">
                  <c:v>1</c:v>
                </c:pt>
                <c:pt idx="54">
                  <c:v>5</c:v>
                </c:pt>
                <c:pt idx="55">
                  <c:v>2</c:v>
                </c:pt>
                <c:pt idx="56">
                  <c:v>5</c:v>
                </c:pt>
                <c:pt idx="57">
                  <c:v>4</c:v>
                </c:pt>
                <c:pt idx="58">
                  <c:v>4</c:v>
                </c:pt>
                <c:pt idx="59">
                  <c:v>1</c:v>
                </c:pt>
                <c:pt idx="60">
                  <c:v>5</c:v>
                </c:pt>
                <c:pt idx="61">
                  <c:v>5</c:v>
                </c:pt>
                <c:pt idx="62">
                  <c:v>4</c:v>
                </c:pt>
                <c:pt idx="63">
                  <c:v>5</c:v>
                </c:pt>
                <c:pt idx="65">
                  <c:v>5</c:v>
                </c:pt>
                <c:pt idx="66">
                  <c:v>4</c:v>
                </c:pt>
                <c:pt idx="67">
                  <c:v>3</c:v>
                </c:pt>
                <c:pt idx="68">
                  <c:v>5</c:v>
                </c:pt>
                <c:pt idx="70">
                  <c:v>5</c:v>
                </c:pt>
                <c:pt idx="71">
                  <c:v>4</c:v>
                </c:pt>
                <c:pt idx="72">
                  <c:v>5</c:v>
                </c:pt>
                <c:pt idx="73">
                  <c:v>5</c:v>
                </c:pt>
                <c:pt idx="74">
                  <c:v>5</c:v>
                </c:pt>
                <c:pt idx="75">
                  <c:v>4</c:v>
                </c:pt>
                <c:pt idx="76">
                  <c:v>5</c:v>
                </c:pt>
                <c:pt idx="77">
                  <c:v>5</c:v>
                </c:pt>
                <c:pt idx="78">
                  <c:v>5</c:v>
                </c:pt>
                <c:pt idx="79">
                  <c:v>5</c:v>
                </c:pt>
                <c:pt idx="80">
                  <c:v>5</c:v>
                </c:pt>
                <c:pt idx="81">
                  <c:v>3</c:v>
                </c:pt>
                <c:pt idx="82">
                  <c:v>5</c:v>
                </c:pt>
                <c:pt idx="83">
                  <c:v>5</c:v>
                </c:pt>
                <c:pt idx="84">
                  <c:v>5</c:v>
                </c:pt>
                <c:pt idx="85">
                  <c:v>4</c:v>
                </c:pt>
                <c:pt idx="89">
                  <c:v>5</c:v>
                </c:pt>
                <c:pt idx="90">
                  <c:v>5</c:v>
                </c:pt>
                <c:pt idx="91">
                  <c:v>5</c:v>
                </c:pt>
                <c:pt idx="92">
                  <c:v>4</c:v>
                </c:pt>
                <c:pt idx="95">
                  <c:v>1</c:v>
                </c:pt>
                <c:pt idx="96">
                  <c:v>5</c:v>
                </c:pt>
                <c:pt idx="97">
                  <c:v>3</c:v>
                </c:pt>
                <c:pt idx="98">
                  <c:v>5</c:v>
                </c:pt>
                <c:pt idx="99">
                  <c:v>1</c:v>
                </c:pt>
                <c:pt idx="100">
                  <c:v>5</c:v>
                </c:pt>
                <c:pt idx="101">
                  <c:v>5</c:v>
                </c:pt>
                <c:pt idx="102">
                  <c:v>5</c:v>
                </c:pt>
                <c:pt idx="103">
                  <c:v>5</c:v>
                </c:pt>
                <c:pt idx="104">
                  <c:v>2</c:v>
                </c:pt>
                <c:pt idx="105">
                  <c:v>3</c:v>
                </c:pt>
                <c:pt idx="106">
                  <c:v>5</c:v>
                </c:pt>
                <c:pt idx="107">
                  <c:v>5</c:v>
                </c:pt>
                <c:pt idx="108">
                  <c:v>5</c:v>
                </c:pt>
                <c:pt idx="109">
                  <c:v>3</c:v>
                </c:pt>
                <c:pt idx="110">
                  <c:v>5</c:v>
                </c:pt>
                <c:pt idx="111">
                  <c:v>5</c:v>
                </c:pt>
                <c:pt idx="112">
                  <c:v>4</c:v>
                </c:pt>
                <c:pt idx="113">
                  <c:v>4</c:v>
                </c:pt>
                <c:pt idx="114">
                  <c:v>3</c:v>
                </c:pt>
                <c:pt idx="115">
                  <c:v>5</c:v>
                </c:pt>
                <c:pt idx="116">
                  <c:v>5</c:v>
                </c:pt>
                <c:pt idx="117">
                  <c:v>5</c:v>
                </c:pt>
                <c:pt idx="118">
                  <c:v>2</c:v>
                </c:pt>
                <c:pt idx="119">
                  <c:v>3</c:v>
                </c:pt>
                <c:pt idx="120">
                  <c:v>3</c:v>
                </c:pt>
                <c:pt idx="121">
                  <c:v>4</c:v>
                </c:pt>
                <c:pt idx="122">
                  <c:v>5</c:v>
                </c:pt>
                <c:pt idx="123">
                  <c:v>5</c:v>
                </c:pt>
                <c:pt idx="124">
                  <c:v>5</c:v>
                </c:pt>
                <c:pt idx="125">
                  <c:v>4</c:v>
                </c:pt>
                <c:pt idx="126">
                  <c:v>5</c:v>
                </c:pt>
                <c:pt idx="127">
                  <c:v>5</c:v>
                </c:pt>
                <c:pt idx="128">
                  <c:v>5</c:v>
                </c:pt>
                <c:pt idx="129">
                  <c:v>5</c:v>
                </c:pt>
                <c:pt idx="130">
                  <c:v>5</c:v>
                </c:pt>
                <c:pt idx="131">
                  <c:v>5</c:v>
                </c:pt>
                <c:pt idx="132">
                  <c:v>2</c:v>
                </c:pt>
                <c:pt idx="133">
                  <c:v>5</c:v>
                </c:pt>
                <c:pt idx="134">
                  <c:v>5</c:v>
                </c:pt>
                <c:pt idx="135">
                  <c:v>4</c:v>
                </c:pt>
                <c:pt idx="136">
                  <c:v>5</c:v>
                </c:pt>
                <c:pt idx="137">
                  <c:v>5</c:v>
                </c:pt>
                <c:pt idx="138">
                  <c:v>4</c:v>
                </c:pt>
                <c:pt idx="139">
                  <c:v>3</c:v>
                </c:pt>
                <c:pt idx="140">
                  <c:v>4</c:v>
                </c:pt>
                <c:pt idx="141">
                  <c:v>5</c:v>
                </c:pt>
                <c:pt idx="142">
                  <c:v>4</c:v>
                </c:pt>
                <c:pt idx="143">
                  <c:v>4</c:v>
                </c:pt>
                <c:pt idx="144">
                  <c:v>5</c:v>
                </c:pt>
                <c:pt idx="145">
                  <c:v>1</c:v>
                </c:pt>
                <c:pt idx="146">
                  <c:v>1</c:v>
                </c:pt>
              </c:numCache>
            </c:numRef>
          </c:yVal>
          <c:smooth val="0"/>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1-46B1-4B75-91FD-07E995B01B71}"/>
            </c:ext>
          </c:extLst>
        </c:ser>
        <c:dLbls>
          <c:showLegendKey val="0"/>
          <c:showVal val="0"/>
          <c:showCatName val="0"/>
          <c:showSerName val="0"/>
          <c:showPercent val="0"/>
          <c:showBubbleSize val="0"/>
        </c:dLbls>
        <c:axId val="775163296"/>
        <c:axId val="775157056"/>
      </c:scatterChart>
      <c:valAx>
        <c:axId val="7751632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775157056"/>
        <c:crosses val="autoZero"/>
        <c:crossBetween val="midCat"/>
      </c:valAx>
      <c:valAx>
        <c:axId val="77515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775163296"/>
        <c:crosses val="autoZero"/>
        <c:crossBetween val="midCat"/>
      </c:valAx>
      <c:spPr>
        <a:noFill/>
        <a:ln>
          <a:noFill/>
        </a:ln>
        <a:effectLst/>
      </c:spPr>
    </c:plotArea>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tr-TR" sz="1100"/>
              <a:t>After Covid-19, I think people started to do more online shopping. </a:t>
            </a:r>
            <a:r>
              <a:rPr lang="en-US" sz="1100"/>
              <a:t> -  </a:t>
            </a:r>
            <a:r>
              <a:rPr lang="tr-TR" sz="1100"/>
              <a:t>When I'm shopping online, websites suggest items that I am looking for. </a:t>
            </a:r>
          </a:p>
          <a:p>
            <a:pPr>
              <a:defRPr/>
            </a:pPr>
            <a:endParaRPr lang="tr-TR" sz="1100"/>
          </a:p>
        </c:rich>
      </c:tx>
      <c:layout>
        <c:manualLayout>
          <c:xMode val="edge"/>
          <c:yMode val="edge"/>
          <c:x val="0.1024462953209877"/>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TR"/>
        </a:p>
      </c:txPr>
    </c:title>
    <c:autoTitleDeleted val="0"/>
    <c:plotArea>
      <c:layout>
        <c:manualLayout>
          <c:layoutTarget val="inner"/>
          <c:xMode val="edge"/>
          <c:yMode val="edge"/>
          <c:x val="8.0771051347255707E-2"/>
          <c:y val="0.34980469942092896"/>
          <c:w val="0.85674965381622314"/>
          <c:h val="0.54192239046096802"/>
        </c:manualLayout>
      </c:layout>
      <c:scatterChart>
        <c:scatterStyle val="lineMarker"/>
        <c:varyColors val="0"/>
        <c:ser>
          <c:idx val="0"/>
          <c:order val="0"/>
          <c:tx>
            <c:strRef>
              <c:f>Sheet1!$Q$1</c:f>
              <c:strCache>
                <c:ptCount val="1"/>
                <c:pt idx="0">
                  <c:v>Alışveriş yapılan internet sitelerine girdiğimde, siteler bana istediğim türde ürünleri tavsiye ediyorlar</c:v>
                </c:pt>
              </c:strCache>
            </c:strRef>
          </c:tx>
          <c:spPr>
            <a:ln w="25400" cap="rnd">
              <a:noFill/>
              <a:round/>
            </a:ln>
            <a:effectLst>
              <a:outerShdw blurRad="55880" dist="15240" dir="5400000" algn="ctr" rotWithShape="0">
                <a:srgbClr val="000000">
                  <a:alpha val="45000"/>
                </a:srgbClr>
              </a:outerShdw>
            </a:effectLst>
          </c:spPr>
          <c:marker>
            <c:symbol val="circle"/>
            <c:size val="6"/>
            <c:spPr>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9525" cap="rnd">
                <a:solidFill>
                  <a:schemeClr val="accent1"/>
                </a:solidFill>
                <a:roun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c:spPr>
          </c:marker>
          <c:trendline>
            <c:spPr>
              <a:ln w="19050" cap="rnd">
                <a:solidFill>
                  <a:schemeClr val="accent1"/>
                </a:solidFill>
              </a:ln>
              <a:effectLst/>
            </c:spPr>
            <c:trendlineType val="linear"/>
            <c:dispRSqr val="0"/>
            <c:dispEq val="0"/>
          </c:trendline>
          <c:xVal>
            <c:numRef>
              <c:f>Sheet1!$O$2:$O$148</c:f>
              <c:numCache>
                <c:formatCode>General</c:formatCode>
                <c:ptCount val="147"/>
                <c:pt idx="0">
                  <c:v>4</c:v>
                </c:pt>
                <c:pt idx="1">
                  <c:v>5</c:v>
                </c:pt>
                <c:pt idx="2">
                  <c:v>1</c:v>
                </c:pt>
                <c:pt idx="3">
                  <c:v>4</c:v>
                </c:pt>
                <c:pt idx="4">
                  <c:v>5</c:v>
                </c:pt>
                <c:pt idx="5">
                  <c:v>5</c:v>
                </c:pt>
                <c:pt idx="6">
                  <c:v>4</c:v>
                </c:pt>
                <c:pt idx="7">
                  <c:v>5</c:v>
                </c:pt>
                <c:pt idx="8">
                  <c:v>5</c:v>
                </c:pt>
                <c:pt idx="9">
                  <c:v>4</c:v>
                </c:pt>
                <c:pt idx="10">
                  <c:v>5</c:v>
                </c:pt>
                <c:pt idx="11">
                  <c:v>4</c:v>
                </c:pt>
                <c:pt idx="12">
                  <c:v>3</c:v>
                </c:pt>
                <c:pt idx="13">
                  <c:v>4</c:v>
                </c:pt>
                <c:pt idx="14">
                  <c:v>4</c:v>
                </c:pt>
                <c:pt idx="15">
                  <c:v>5</c:v>
                </c:pt>
                <c:pt idx="16">
                  <c:v>5</c:v>
                </c:pt>
                <c:pt idx="17">
                  <c:v>3</c:v>
                </c:pt>
                <c:pt idx="18">
                  <c:v>5</c:v>
                </c:pt>
                <c:pt idx="19">
                  <c:v>5</c:v>
                </c:pt>
                <c:pt idx="20">
                  <c:v>4</c:v>
                </c:pt>
                <c:pt idx="21">
                  <c:v>4</c:v>
                </c:pt>
                <c:pt idx="22">
                  <c:v>5</c:v>
                </c:pt>
                <c:pt idx="23">
                  <c:v>1</c:v>
                </c:pt>
                <c:pt idx="24">
                  <c:v>5</c:v>
                </c:pt>
                <c:pt idx="25">
                  <c:v>2</c:v>
                </c:pt>
                <c:pt idx="26">
                  <c:v>5</c:v>
                </c:pt>
                <c:pt idx="27">
                  <c:v>5</c:v>
                </c:pt>
                <c:pt idx="28">
                  <c:v>5</c:v>
                </c:pt>
                <c:pt idx="29">
                  <c:v>5</c:v>
                </c:pt>
                <c:pt idx="30">
                  <c:v>4</c:v>
                </c:pt>
                <c:pt idx="31">
                  <c:v>5</c:v>
                </c:pt>
                <c:pt idx="32">
                  <c:v>5</c:v>
                </c:pt>
                <c:pt idx="33">
                  <c:v>5</c:v>
                </c:pt>
                <c:pt idx="34">
                  <c:v>4</c:v>
                </c:pt>
                <c:pt idx="35">
                  <c:v>5</c:v>
                </c:pt>
                <c:pt idx="36">
                  <c:v>3</c:v>
                </c:pt>
                <c:pt idx="37">
                  <c:v>4</c:v>
                </c:pt>
                <c:pt idx="38">
                  <c:v>5</c:v>
                </c:pt>
                <c:pt idx="39">
                  <c:v>4</c:v>
                </c:pt>
                <c:pt idx="40">
                  <c:v>3</c:v>
                </c:pt>
                <c:pt idx="41">
                  <c:v>5</c:v>
                </c:pt>
                <c:pt idx="42">
                  <c:v>5</c:v>
                </c:pt>
                <c:pt idx="43">
                  <c:v>4</c:v>
                </c:pt>
                <c:pt idx="44">
                  <c:v>4</c:v>
                </c:pt>
                <c:pt idx="45">
                  <c:v>5</c:v>
                </c:pt>
                <c:pt idx="46">
                  <c:v>5</c:v>
                </c:pt>
                <c:pt idx="47">
                  <c:v>4</c:v>
                </c:pt>
                <c:pt idx="49">
                  <c:v>3</c:v>
                </c:pt>
                <c:pt idx="50">
                  <c:v>5</c:v>
                </c:pt>
                <c:pt idx="51">
                  <c:v>5</c:v>
                </c:pt>
                <c:pt idx="52">
                  <c:v>1</c:v>
                </c:pt>
                <c:pt idx="54">
                  <c:v>5</c:v>
                </c:pt>
                <c:pt idx="55">
                  <c:v>2</c:v>
                </c:pt>
                <c:pt idx="56">
                  <c:v>5</c:v>
                </c:pt>
                <c:pt idx="57">
                  <c:v>4</c:v>
                </c:pt>
                <c:pt idx="58">
                  <c:v>4</c:v>
                </c:pt>
                <c:pt idx="59">
                  <c:v>1</c:v>
                </c:pt>
                <c:pt idx="60">
                  <c:v>5</c:v>
                </c:pt>
                <c:pt idx="61">
                  <c:v>5</c:v>
                </c:pt>
                <c:pt idx="62">
                  <c:v>4</c:v>
                </c:pt>
                <c:pt idx="63">
                  <c:v>5</c:v>
                </c:pt>
                <c:pt idx="65">
                  <c:v>5</c:v>
                </c:pt>
                <c:pt idx="66">
                  <c:v>4</c:v>
                </c:pt>
                <c:pt idx="67">
                  <c:v>3</c:v>
                </c:pt>
                <c:pt idx="68">
                  <c:v>5</c:v>
                </c:pt>
                <c:pt idx="70">
                  <c:v>5</c:v>
                </c:pt>
                <c:pt idx="71">
                  <c:v>4</c:v>
                </c:pt>
                <c:pt idx="72">
                  <c:v>5</c:v>
                </c:pt>
                <c:pt idx="73">
                  <c:v>5</c:v>
                </c:pt>
                <c:pt idx="74">
                  <c:v>5</c:v>
                </c:pt>
                <c:pt idx="75">
                  <c:v>4</c:v>
                </c:pt>
                <c:pt idx="76">
                  <c:v>5</c:v>
                </c:pt>
                <c:pt idx="77">
                  <c:v>5</c:v>
                </c:pt>
                <c:pt idx="78">
                  <c:v>5</c:v>
                </c:pt>
                <c:pt idx="79">
                  <c:v>5</c:v>
                </c:pt>
                <c:pt idx="80">
                  <c:v>5</c:v>
                </c:pt>
                <c:pt idx="81">
                  <c:v>3</c:v>
                </c:pt>
                <c:pt idx="82">
                  <c:v>5</c:v>
                </c:pt>
                <c:pt idx="83">
                  <c:v>5</c:v>
                </c:pt>
                <c:pt idx="84">
                  <c:v>5</c:v>
                </c:pt>
                <c:pt idx="85">
                  <c:v>4</c:v>
                </c:pt>
                <c:pt idx="89">
                  <c:v>5</c:v>
                </c:pt>
                <c:pt idx="90">
                  <c:v>5</c:v>
                </c:pt>
                <c:pt idx="91">
                  <c:v>5</c:v>
                </c:pt>
                <c:pt idx="92">
                  <c:v>4</c:v>
                </c:pt>
                <c:pt idx="95">
                  <c:v>1</c:v>
                </c:pt>
                <c:pt idx="96">
                  <c:v>5</c:v>
                </c:pt>
                <c:pt idx="97">
                  <c:v>3</c:v>
                </c:pt>
                <c:pt idx="98">
                  <c:v>5</c:v>
                </c:pt>
                <c:pt idx="99">
                  <c:v>1</c:v>
                </c:pt>
                <c:pt idx="100">
                  <c:v>5</c:v>
                </c:pt>
                <c:pt idx="101">
                  <c:v>5</c:v>
                </c:pt>
                <c:pt idx="102">
                  <c:v>5</c:v>
                </c:pt>
                <c:pt idx="103">
                  <c:v>5</c:v>
                </c:pt>
                <c:pt idx="104">
                  <c:v>2</c:v>
                </c:pt>
                <c:pt idx="105">
                  <c:v>3</c:v>
                </c:pt>
                <c:pt idx="106">
                  <c:v>5</c:v>
                </c:pt>
                <c:pt idx="107">
                  <c:v>5</c:v>
                </c:pt>
                <c:pt idx="108">
                  <c:v>5</c:v>
                </c:pt>
                <c:pt idx="109">
                  <c:v>3</c:v>
                </c:pt>
                <c:pt idx="110">
                  <c:v>5</c:v>
                </c:pt>
                <c:pt idx="111">
                  <c:v>5</c:v>
                </c:pt>
                <c:pt idx="112">
                  <c:v>4</c:v>
                </c:pt>
                <c:pt idx="113">
                  <c:v>4</c:v>
                </c:pt>
                <c:pt idx="114">
                  <c:v>3</c:v>
                </c:pt>
                <c:pt idx="115">
                  <c:v>5</c:v>
                </c:pt>
                <c:pt idx="116">
                  <c:v>5</c:v>
                </c:pt>
                <c:pt idx="117">
                  <c:v>5</c:v>
                </c:pt>
                <c:pt idx="118">
                  <c:v>2</c:v>
                </c:pt>
                <c:pt idx="119">
                  <c:v>3</c:v>
                </c:pt>
                <c:pt idx="120">
                  <c:v>3</c:v>
                </c:pt>
                <c:pt idx="121">
                  <c:v>4</c:v>
                </c:pt>
                <c:pt idx="122">
                  <c:v>5</c:v>
                </c:pt>
                <c:pt idx="123">
                  <c:v>5</c:v>
                </c:pt>
                <c:pt idx="124">
                  <c:v>5</c:v>
                </c:pt>
                <c:pt idx="125">
                  <c:v>4</c:v>
                </c:pt>
                <c:pt idx="126">
                  <c:v>5</c:v>
                </c:pt>
                <c:pt idx="127">
                  <c:v>5</c:v>
                </c:pt>
                <c:pt idx="128">
                  <c:v>5</c:v>
                </c:pt>
                <c:pt idx="129">
                  <c:v>5</c:v>
                </c:pt>
                <c:pt idx="130">
                  <c:v>5</c:v>
                </c:pt>
                <c:pt idx="131">
                  <c:v>5</c:v>
                </c:pt>
                <c:pt idx="132">
                  <c:v>2</c:v>
                </c:pt>
                <c:pt idx="133">
                  <c:v>5</c:v>
                </c:pt>
                <c:pt idx="134">
                  <c:v>5</c:v>
                </c:pt>
                <c:pt idx="135">
                  <c:v>4</c:v>
                </c:pt>
                <c:pt idx="136">
                  <c:v>5</c:v>
                </c:pt>
                <c:pt idx="137">
                  <c:v>5</c:v>
                </c:pt>
                <c:pt idx="138">
                  <c:v>4</c:v>
                </c:pt>
                <c:pt idx="139">
                  <c:v>3</c:v>
                </c:pt>
                <c:pt idx="140">
                  <c:v>4</c:v>
                </c:pt>
                <c:pt idx="141">
                  <c:v>5</c:v>
                </c:pt>
                <c:pt idx="142">
                  <c:v>4</c:v>
                </c:pt>
                <c:pt idx="143">
                  <c:v>4</c:v>
                </c:pt>
                <c:pt idx="144">
                  <c:v>5</c:v>
                </c:pt>
                <c:pt idx="145">
                  <c:v>1</c:v>
                </c:pt>
                <c:pt idx="146">
                  <c:v>1</c:v>
                </c:pt>
              </c:numCache>
            </c:numRef>
          </c:xVal>
          <c:yVal>
            <c:numRef>
              <c:f>Sheet1!$Q$2:$Q$148</c:f>
              <c:numCache>
                <c:formatCode>General</c:formatCode>
                <c:ptCount val="147"/>
                <c:pt idx="0">
                  <c:v>4</c:v>
                </c:pt>
                <c:pt idx="1">
                  <c:v>3</c:v>
                </c:pt>
                <c:pt idx="2">
                  <c:v>2</c:v>
                </c:pt>
                <c:pt idx="3">
                  <c:v>3</c:v>
                </c:pt>
                <c:pt idx="4">
                  <c:v>5</c:v>
                </c:pt>
                <c:pt idx="5">
                  <c:v>5</c:v>
                </c:pt>
                <c:pt idx="6">
                  <c:v>3</c:v>
                </c:pt>
                <c:pt idx="7">
                  <c:v>1</c:v>
                </c:pt>
                <c:pt idx="8">
                  <c:v>4</c:v>
                </c:pt>
                <c:pt idx="9">
                  <c:v>4</c:v>
                </c:pt>
                <c:pt idx="10">
                  <c:v>2</c:v>
                </c:pt>
                <c:pt idx="11">
                  <c:v>3</c:v>
                </c:pt>
                <c:pt idx="12">
                  <c:v>3</c:v>
                </c:pt>
                <c:pt idx="13">
                  <c:v>3</c:v>
                </c:pt>
                <c:pt idx="14">
                  <c:v>4</c:v>
                </c:pt>
                <c:pt idx="15">
                  <c:v>3</c:v>
                </c:pt>
                <c:pt idx="16">
                  <c:v>3</c:v>
                </c:pt>
                <c:pt idx="17">
                  <c:v>4</c:v>
                </c:pt>
                <c:pt idx="18">
                  <c:v>3</c:v>
                </c:pt>
                <c:pt idx="19">
                  <c:v>5</c:v>
                </c:pt>
                <c:pt idx="20">
                  <c:v>4</c:v>
                </c:pt>
                <c:pt idx="21">
                  <c:v>2</c:v>
                </c:pt>
                <c:pt idx="22">
                  <c:v>4</c:v>
                </c:pt>
                <c:pt idx="23">
                  <c:v>5</c:v>
                </c:pt>
                <c:pt idx="24">
                  <c:v>3</c:v>
                </c:pt>
                <c:pt idx="25">
                  <c:v>3</c:v>
                </c:pt>
                <c:pt idx="26">
                  <c:v>2</c:v>
                </c:pt>
                <c:pt idx="27">
                  <c:v>4</c:v>
                </c:pt>
                <c:pt idx="28">
                  <c:v>3</c:v>
                </c:pt>
                <c:pt idx="29">
                  <c:v>3</c:v>
                </c:pt>
                <c:pt idx="30">
                  <c:v>3</c:v>
                </c:pt>
                <c:pt idx="31">
                  <c:v>4</c:v>
                </c:pt>
                <c:pt idx="32">
                  <c:v>5</c:v>
                </c:pt>
                <c:pt idx="33">
                  <c:v>4</c:v>
                </c:pt>
                <c:pt idx="34">
                  <c:v>3</c:v>
                </c:pt>
                <c:pt idx="35">
                  <c:v>4</c:v>
                </c:pt>
                <c:pt idx="36">
                  <c:v>4</c:v>
                </c:pt>
                <c:pt idx="37">
                  <c:v>3</c:v>
                </c:pt>
                <c:pt idx="38">
                  <c:v>3</c:v>
                </c:pt>
                <c:pt idx="39">
                  <c:v>2</c:v>
                </c:pt>
                <c:pt idx="40">
                  <c:v>3</c:v>
                </c:pt>
                <c:pt idx="41">
                  <c:v>3</c:v>
                </c:pt>
                <c:pt idx="42">
                  <c:v>3</c:v>
                </c:pt>
                <c:pt idx="43">
                  <c:v>3</c:v>
                </c:pt>
                <c:pt idx="44">
                  <c:v>4</c:v>
                </c:pt>
                <c:pt idx="45">
                  <c:v>5</c:v>
                </c:pt>
                <c:pt idx="46">
                  <c:v>5</c:v>
                </c:pt>
                <c:pt idx="47">
                  <c:v>4</c:v>
                </c:pt>
                <c:pt idx="49">
                  <c:v>3</c:v>
                </c:pt>
                <c:pt idx="50">
                  <c:v>3</c:v>
                </c:pt>
                <c:pt idx="51">
                  <c:v>4</c:v>
                </c:pt>
                <c:pt idx="52">
                  <c:v>1</c:v>
                </c:pt>
                <c:pt idx="54">
                  <c:v>4</c:v>
                </c:pt>
                <c:pt idx="55">
                  <c:v>2</c:v>
                </c:pt>
                <c:pt idx="56">
                  <c:v>4</c:v>
                </c:pt>
                <c:pt idx="57">
                  <c:v>3</c:v>
                </c:pt>
                <c:pt idx="58">
                  <c:v>4</c:v>
                </c:pt>
                <c:pt idx="59">
                  <c:v>2</c:v>
                </c:pt>
                <c:pt idx="60">
                  <c:v>5</c:v>
                </c:pt>
                <c:pt idx="61">
                  <c:v>4</c:v>
                </c:pt>
                <c:pt idx="62">
                  <c:v>4</c:v>
                </c:pt>
                <c:pt idx="63">
                  <c:v>5</c:v>
                </c:pt>
                <c:pt idx="65">
                  <c:v>4</c:v>
                </c:pt>
                <c:pt idx="66">
                  <c:v>2</c:v>
                </c:pt>
                <c:pt idx="67">
                  <c:v>3</c:v>
                </c:pt>
                <c:pt idx="68">
                  <c:v>3</c:v>
                </c:pt>
                <c:pt idx="70">
                  <c:v>2</c:v>
                </c:pt>
                <c:pt idx="71">
                  <c:v>5</c:v>
                </c:pt>
                <c:pt idx="72">
                  <c:v>3</c:v>
                </c:pt>
                <c:pt idx="73">
                  <c:v>3</c:v>
                </c:pt>
                <c:pt idx="74">
                  <c:v>5</c:v>
                </c:pt>
                <c:pt idx="75">
                  <c:v>4</c:v>
                </c:pt>
                <c:pt idx="76">
                  <c:v>4</c:v>
                </c:pt>
                <c:pt idx="77">
                  <c:v>4</c:v>
                </c:pt>
                <c:pt idx="78">
                  <c:v>3</c:v>
                </c:pt>
                <c:pt idx="79">
                  <c:v>4</c:v>
                </c:pt>
                <c:pt idx="80">
                  <c:v>4</c:v>
                </c:pt>
                <c:pt idx="81">
                  <c:v>1</c:v>
                </c:pt>
                <c:pt idx="82">
                  <c:v>4</c:v>
                </c:pt>
                <c:pt idx="83">
                  <c:v>4</c:v>
                </c:pt>
                <c:pt idx="84">
                  <c:v>4</c:v>
                </c:pt>
                <c:pt idx="85">
                  <c:v>3</c:v>
                </c:pt>
                <c:pt idx="89">
                  <c:v>2</c:v>
                </c:pt>
                <c:pt idx="90">
                  <c:v>4</c:v>
                </c:pt>
                <c:pt idx="91">
                  <c:v>4</c:v>
                </c:pt>
                <c:pt idx="92">
                  <c:v>2</c:v>
                </c:pt>
                <c:pt idx="95">
                  <c:v>2</c:v>
                </c:pt>
                <c:pt idx="96">
                  <c:v>5</c:v>
                </c:pt>
                <c:pt idx="97">
                  <c:v>4</c:v>
                </c:pt>
                <c:pt idx="98">
                  <c:v>5</c:v>
                </c:pt>
                <c:pt idx="99">
                  <c:v>1</c:v>
                </c:pt>
                <c:pt idx="100">
                  <c:v>4</c:v>
                </c:pt>
                <c:pt idx="101">
                  <c:v>2</c:v>
                </c:pt>
                <c:pt idx="102">
                  <c:v>5</c:v>
                </c:pt>
                <c:pt idx="103">
                  <c:v>5</c:v>
                </c:pt>
                <c:pt idx="104">
                  <c:v>1</c:v>
                </c:pt>
                <c:pt idx="105">
                  <c:v>2</c:v>
                </c:pt>
                <c:pt idx="106">
                  <c:v>3</c:v>
                </c:pt>
                <c:pt idx="107">
                  <c:v>4</c:v>
                </c:pt>
                <c:pt idx="108">
                  <c:v>3</c:v>
                </c:pt>
                <c:pt idx="109">
                  <c:v>3</c:v>
                </c:pt>
                <c:pt idx="110">
                  <c:v>3</c:v>
                </c:pt>
                <c:pt idx="111">
                  <c:v>5</c:v>
                </c:pt>
                <c:pt idx="112">
                  <c:v>5</c:v>
                </c:pt>
                <c:pt idx="113">
                  <c:v>3</c:v>
                </c:pt>
                <c:pt idx="114">
                  <c:v>2</c:v>
                </c:pt>
                <c:pt idx="115">
                  <c:v>3</c:v>
                </c:pt>
                <c:pt idx="116">
                  <c:v>4</c:v>
                </c:pt>
                <c:pt idx="117">
                  <c:v>5</c:v>
                </c:pt>
                <c:pt idx="118">
                  <c:v>3</c:v>
                </c:pt>
                <c:pt idx="119">
                  <c:v>1</c:v>
                </c:pt>
                <c:pt idx="120">
                  <c:v>4</c:v>
                </c:pt>
                <c:pt idx="121">
                  <c:v>4</c:v>
                </c:pt>
                <c:pt idx="122">
                  <c:v>3</c:v>
                </c:pt>
                <c:pt idx="123">
                  <c:v>2</c:v>
                </c:pt>
                <c:pt idx="124">
                  <c:v>3</c:v>
                </c:pt>
                <c:pt idx="125">
                  <c:v>4</c:v>
                </c:pt>
                <c:pt idx="126">
                  <c:v>2</c:v>
                </c:pt>
                <c:pt idx="127">
                  <c:v>3</c:v>
                </c:pt>
                <c:pt idx="128">
                  <c:v>4</c:v>
                </c:pt>
                <c:pt idx="129">
                  <c:v>1</c:v>
                </c:pt>
                <c:pt idx="130">
                  <c:v>1</c:v>
                </c:pt>
                <c:pt idx="131">
                  <c:v>4</c:v>
                </c:pt>
                <c:pt idx="132">
                  <c:v>2</c:v>
                </c:pt>
                <c:pt idx="133">
                  <c:v>4</c:v>
                </c:pt>
                <c:pt idx="134">
                  <c:v>5</c:v>
                </c:pt>
                <c:pt idx="135">
                  <c:v>4</c:v>
                </c:pt>
                <c:pt idx="136">
                  <c:v>4</c:v>
                </c:pt>
                <c:pt idx="137">
                  <c:v>4</c:v>
                </c:pt>
                <c:pt idx="138">
                  <c:v>4</c:v>
                </c:pt>
                <c:pt idx="139">
                  <c:v>3</c:v>
                </c:pt>
                <c:pt idx="140">
                  <c:v>5</c:v>
                </c:pt>
                <c:pt idx="141">
                  <c:v>3</c:v>
                </c:pt>
                <c:pt idx="142">
                  <c:v>5</c:v>
                </c:pt>
                <c:pt idx="143">
                  <c:v>4</c:v>
                </c:pt>
                <c:pt idx="144">
                  <c:v>3</c:v>
                </c:pt>
                <c:pt idx="145">
                  <c:v>1</c:v>
                </c:pt>
                <c:pt idx="146">
                  <c:v>1</c:v>
                </c:pt>
              </c:numCache>
            </c:numRef>
          </c:yVal>
          <c:smooth val="0"/>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1-BF53-43AD-95A0-FC8C5BD57658}"/>
            </c:ext>
          </c:extLst>
        </c:ser>
        <c:dLbls>
          <c:showLegendKey val="0"/>
          <c:showVal val="0"/>
          <c:showCatName val="0"/>
          <c:showSerName val="0"/>
          <c:showPercent val="0"/>
          <c:showBubbleSize val="0"/>
        </c:dLbls>
        <c:axId val="1753073551"/>
        <c:axId val="1753075471"/>
      </c:scatterChart>
      <c:valAx>
        <c:axId val="17530735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1753075471"/>
        <c:crosses val="autoZero"/>
        <c:crossBetween val="midCat"/>
      </c:valAx>
      <c:valAx>
        <c:axId val="1753075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1753073551"/>
        <c:crosses val="autoZero"/>
        <c:crossBetween val="midCat"/>
      </c:valAx>
      <c:spPr>
        <a:noFill/>
        <a:ln>
          <a:noFill/>
        </a:ln>
        <a:effectLst/>
      </c:spPr>
    </c:plotArea>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tr-TR" sz="1100"/>
              <a:t>After Covid-19, I think people started to do more online shopping. </a:t>
            </a:r>
            <a:r>
              <a:rPr lang="en-US" sz="1100"/>
              <a:t>- </a:t>
            </a:r>
            <a:r>
              <a:rPr lang="tr-TR" sz="1100"/>
              <a:t>I trust the payment methods when shop online</a:t>
            </a:r>
          </a:p>
          <a:p>
            <a:pPr>
              <a:defRPr/>
            </a:pPr>
            <a:endParaRPr lang="tr-TR" sz="1100"/>
          </a:p>
        </c:rich>
      </c:tx>
      <c:layout>
        <c:manualLayout>
          <c:xMode val="edge"/>
          <c:yMode val="edge"/>
          <c:x val="0.10291441529989243"/>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TR"/>
        </a:p>
      </c:txPr>
    </c:title>
    <c:autoTitleDeleted val="0"/>
    <c:plotArea>
      <c:layout>
        <c:manualLayout>
          <c:layoutTarget val="inner"/>
          <c:xMode val="edge"/>
          <c:yMode val="edge"/>
          <c:x val="7.4148818850517273E-2"/>
          <c:y val="0.36404317617416382"/>
          <c:w val="0.86584216356277466"/>
          <c:h val="0.5138285756111145"/>
        </c:manualLayout>
      </c:layout>
      <c:scatterChart>
        <c:scatterStyle val="lineMarker"/>
        <c:varyColors val="0"/>
        <c:ser>
          <c:idx val="0"/>
          <c:order val="0"/>
          <c:tx>
            <c:strRef>
              <c:f>Sheet1!$P$1</c:f>
              <c:strCache>
                <c:ptCount val="1"/>
                <c:pt idx="0">
                  <c:v>İnternetten Alışveriş yaparken kullanılan ödeme yöntemlerine güveniyorum</c:v>
                </c:pt>
              </c:strCache>
            </c:strRef>
          </c:tx>
          <c:spPr>
            <a:ln w="25400" cap="rnd">
              <a:noFill/>
              <a:round/>
            </a:ln>
            <a:effectLst>
              <a:outerShdw blurRad="55880" dist="15240" dir="5400000" algn="ctr" rotWithShape="0">
                <a:srgbClr val="000000">
                  <a:alpha val="45000"/>
                </a:srgbClr>
              </a:outerShdw>
            </a:effectLst>
          </c:spPr>
          <c:marker>
            <c:symbol val="circle"/>
            <c:size val="6"/>
            <c:spPr>
              <a:gradFill rotWithShape="1">
                <a:gsLst>
                  <a:gs pos="0">
                    <a:schemeClr val="accent1">
                      <a:tint val="97000"/>
                      <a:satMod val="100000"/>
                      <a:lumMod val="102000"/>
                    </a:schemeClr>
                  </a:gs>
                  <a:gs pos="50000">
                    <a:schemeClr val="accent1">
                      <a:shade val="100000"/>
                      <a:satMod val="103000"/>
                      <a:lumMod val="100000"/>
                    </a:schemeClr>
                  </a:gs>
                  <a:gs pos="100000">
                    <a:schemeClr val="accent1">
                      <a:shade val="93000"/>
                      <a:satMod val="110000"/>
                      <a:lumMod val="99000"/>
                    </a:schemeClr>
                  </a:gs>
                </a:gsLst>
                <a:lin ang="5400000" scaled="0"/>
              </a:gradFill>
              <a:ln w="9525" cap="rnd">
                <a:solidFill>
                  <a:schemeClr val="accent1"/>
                </a:solidFill>
                <a:roun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c:spPr>
          </c:marker>
          <c:trendline>
            <c:spPr>
              <a:ln w="19050" cap="rnd">
                <a:solidFill>
                  <a:schemeClr val="accent1"/>
                </a:solidFill>
              </a:ln>
              <a:effectLst/>
            </c:spPr>
            <c:trendlineType val="linear"/>
            <c:dispRSqr val="0"/>
            <c:dispEq val="0"/>
          </c:trendline>
          <c:xVal>
            <c:numRef>
              <c:f>Sheet1!$O$2:$O$148</c:f>
              <c:numCache>
                <c:formatCode>General</c:formatCode>
                <c:ptCount val="147"/>
                <c:pt idx="0">
                  <c:v>4</c:v>
                </c:pt>
                <c:pt idx="1">
                  <c:v>5</c:v>
                </c:pt>
                <c:pt idx="2">
                  <c:v>1</c:v>
                </c:pt>
                <c:pt idx="3">
                  <c:v>4</c:v>
                </c:pt>
                <c:pt idx="4">
                  <c:v>5</c:v>
                </c:pt>
                <c:pt idx="5">
                  <c:v>5</c:v>
                </c:pt>
                <c:pt idx="6">
                  <c:v>4</c:v>
                </c:pt>
                <c:pt idx="7">
                  <c:v>5</c:v>
                </c:pt>
                <c:pt idx="8">
                  <c:v>5</c:v>
                </c:pt>
                <c:pt idx="9">
                  <c:v>4</c:v>
                </c:pt>
                <c:pt idx="10">
                  <c:v>5</c:v>
                </c:pt>
                <c:pt idx="11">
                  <c:v>4</c:v>
                </c:pt>
                <c:pt idx="12">
                  <c:v>3</c:v>
                </c:pt>
                <c:pt idx="13">
                  <c:v>4</c:v>
                </c:pt>
                <c:pt idx="14">
                  <c:v>4</c:v>
                </c:pt>
                <c:pt idx="15">
                  <c:v>5</c:v>
                </c:pt>
                <c:pt idx="16">
                  <c:v>5</c:v>
                </c:pt>
                <c:pt idx="17">
                  <c:v>3</c:v>
                </c:pt>
                <c:pt idx="18">
                  <c:v>5</c:v>
                </c:pt>
                <c:pt idx="19">
                  <c:v>5</c:v>
                </c:pt>
                <c:pt idx="20">
                  <c:v>4</c:v>
                </c:pt>
                <c:pt idx="21">
                  <c:v>4</c:v>
                </c:pt>
                <c:pt idx="22">
                  <c:v>5</c:v>
                </c:pt>
                <c:pt idx="23">
                  <c:v>1</c:v>
                </c:pt>
                <c:pt idx="24">
                  <c:v>5</c:v>
                </c:pt>
                <c:pt idx="25">
                  <c:v>2</c:v>
                </c:pt>
                <c:pt idx="26">
                  <c:v>5</c:v>
                </c:pt>
                <c:pt idx="27">
                  <c:v>5</c:v>
                </c:pt>
                <c:pt idx="28">
                  <c:v>5</c:v>
                </c:pt>
                <c:pt idx="29">
                  <c:v>5</c:v>
                </c:pt>
                <c:pt idx="30">
                  <c:v>4</c:v>
                </c:pt>
                <c:pt idx="31">
                  <c:v>5</c:v>
                </c:pt>
                <c:pt idx="32">
                  <c:v>5</c:v>
                </c:pt>
                <c:pt idx="33">
                  <c:v>5</c:v>
                </c:pt>
                <c:pt idx="34">
                  <c:v>4</c:v>
                </c:pt>
                <c:pt idx="35">
                  <c:v>5</c:v>
                </c:pt>
                <c:pt idx="36">
                  <c:v>3</c:v>
                </c:pt>
                <c:pt idx="37">
                  <c:v>4</c:v>
                </c:pt>
                <c:pt idx="38">
                  <c:v>5</c:v>
                </c:pt>
                <c:pt idx="39">
                  <c:v>4</c:v>
                </c:pt>
                <c:pt idx="40">
                  <c:v>3</c:v>
                </c:pt>
                <c:pt idx="41">
                  <c:v>5</c:v>
                </c:pt>
                <c:pt idx="42">
                  <c:v>5</c:v>
                </c:pt>
                <c:pt idx="43">
                  <c:v>4</c:v>
                </c:pt>
                <c:pt idx="44">
                  <c:v>4</c:v>
                </c:pt>
                <c:pt idx="45">
                  <c:v>5</c:v>
                </c:pt>
                <c:pt idx="46">
                  <c:v>5</c:v>
                </c:pt>
                <c:pt idx="47">
                  <c:v>4</c:v>
                </c:pt>
                <c:pt idx="49">
                  <c:v>3</c:v>
                </c:pt>
                <c:pt idx="50">
                  <c:v>5</c:v>
                </c:pt>
                <c:pt idx="51">
                  <c:v>5</c:v>
                </c:pt>
                <c:pt idx="52">
                  <c:v>1</c:v>
                </c:pt>
                <c:pt idx="54">
                  <c:v>5</c:v>
                </c:pt>
                <c:pt idx="55">
                  <c:v>2</c:v>
                </c:pt>
                <c:pt idx="56">
                  <c:v>5</c:v>
                </c:pt>
                <c:pt idx="57">
                  <c:v>4</c:v>
                </c:pt>
                <c:pt idx="58">
                  <c:v>4</c:v>
                </c:pt>
                <c:pt idx="59">
                  <c:v>1</c:v>
                </c:pt>
                <c:pt idx="60">
                  <c:v>5</c:v>
                </c:pt>
                <c:pt idx="61">
                  <c:v>5</c:v>
                </c:pt>
                <c:pt idx="62">
                  <c:v>4</c:v>
                </c:pt>
                <c:pt idx="63">
                  <c:v>5</c:v>
                </c:pt>
                <c:pt idx="65">
                  <c:v>5</c:v>
                </c:pt>
                <c:pt idx="66">
                  <c:v>4</c:v>
                </c:pt>
                <c:pt idx="67">
                  <c:v>3</c:v>
                </c:pt>
                <c:pt idx="68">
                  <c:v>5</c:v>
                </c:pt>
                <c:pt idx="70">
                  <c:v>5</c:v>
                </c:pt>
                <c:pt idx="71">
                  <c:v>4</c:v>
                </c:pt>
                <c:pt idx="72">
                  <c:v>5</c:v>
                </c:pt>
                <c:pt idx="73">
                  <c:v>5</c:v>
                </c:pt>
                <c:pt idx="74">
                  <c:v>5</c:v>
                </c:pt>
                <c:pt idx="75">
                  <c:v>4</c:v>
                </c:pt>
                <c:pt idx="76">
                  <c:v>5</c:v>
                </c:pt>
                <c:pt idx="77">
                  <c:v>5</c:v>
                </c:pt>
                <c:pt idx="78">
                  <c:v>5</c:v>
                </c:pt>
                <c:pt idx="79">
                  <c:v>5</c:v>
                </c:pt>
                <c:pt idx="80">
                  <c:v>5</c:v>
                </c:pt>
                <c:pt idx="81">
                  <c:v>3</c:v>
                </c:pt>
                <c:pt idx="82">
                  <c:v>5</c:v>
                </c:pt>
                <c:pt idx="83">
                  <c:v>5</c:v>
                </c:pt>
                <c:pt idx="84">
                  <c:v>5</c:v>
                </c:pt>
                <c:pt idx="85">
                  <c:v>4</c:v>
                </c:pt>
                <c:pt idx="89">
                  <c:v>5</c:v>
                </c:pt>
                <c:pt idx="90">
                  <c:v>5</c:v>
                </c:pt>
                <c:pt idx="91">
                  <c:v>5</c:v>
                </c:pt>
                <c:pt idx="92">
                  <c:v>4</c:v>
                </c:pt>
                <c:pt idx="95">
                  <c:v>1</c:v>
                </c:pt>
                <c:pt idx="96">
                  <c:v>5</c:v>
                </c:pt>
                <c:pt idx="97">
                  <c:v>3</c:v>
                </c:pt>
                <c:pt idx="98">
                  <c:v>5</c:v>
                </c:pt>
                <c:pt idx="99">
                  <c:v>1</c:v>
                </c:pt>
                <c:pt idx="100">
                  <c:v>5</c:v>
                </c:pt>
                <c:pt idx="101">
                  <c:v>5</c:v>
                </c:pt>
                <c:pt idx="102">
                  <c:v>5</c:v>
                </c:pt>
                <c:pt idx="103">
                  <c:v>5</c:v>
                </c:pt>
                <c:pt idx="104">
                  <c:v>2</c:v>
                </c:pt>
                <c:pt idx="105">
                  <c:v>3</c:v>
                </c:pt>
                <c:pt idx="106">
                  <c:v>5</c:v>
                </c:pt>
                <c:pt idx="107">
                  <c:v>5</c:v>
                </c:pt>
                <c:pt idx="108">
                  <c:v>5</c:v>
                </c:pt>
                <c:pt idx="109">
                  <c:v>3</c:v>
                </c:pt>
                <c:pt idx="110">
                  <c:v>5</c:v>
                </c:pt>
                <c:pt idx="111">
                  <c:v>5</c:v>
                </c:pt>
                <c:pt idx="112">
                  <c:v>4</c:v>
                </c:pt>
                <c:pt idx="113">
                  <c:v>4</c:v>
                </c:pt>
                <c:pt idx="114">
                  <c:v>3</c:v>
                </c:pt>
                <c:pt idx="115">
                  <c:v>5</c:v>
                </c:pt>
                <c:pt idx="116">
                  <c:v>5</c:v>
                </c:pt>
                <c:pt idx="117">
                  <c:v>5</c:v>
                </c:pt>
                <c:pt idx="118">
                  <c:v>2</c:v>
                </c:pt>
                <c:pt idx="119">
                  <c:v>3</c:v>
                </c:pt>
                <c:pt idx="120">
                  <c:v>3</c:v>
                </c:pt>
                <c:pt idx="121">
                  <c:v>4</c:v>
                </c:pt>
                <c:pt idx="122">
                  <c:v>5</c:v>
                </c:pt>
                <c:pt idx="123">
                  <c:v>5</c:v>
                </c:pt>
                <c:pt idx="124">
                  <c:v>5</c:v>
                </c:pt>
                <c:pt idx="125">
                  <c:v>4</c:v>
                </c:pt>
                <c:pt idx="126">
                  <c:v>5</c:v>
                </c:pt>
                <c:pt idx="127">
                  <c:v>5</c:v>
                </c:pt>
                <c:pt idx="128">
                  <c:v>5</c:v>
                </c:pt>
                <c:pt idx="129">
                  <c:v>5</c:v>
                </c:pt>
                <c:pt idx="130">
                  <c:v>5</c:v>
                </c:pt>
                <c:pt idx="131">
                  <c:v>5</c:v>
                </c:pt>
                <c:pt idx="132">
                  <c:v>2</c:v>
                </c:pt>
                <c:pt idx="133">
                  <c:v>5</c:v>
                </c:pt>
                <c:pt idx="134">
                  <c:v>5</c:v>
                </c:pt>
                <c:pt idx="135">
                  <c:v>4</c:v>
                </c:pt>
                <c:pt idx="136">
                  <c:v>5</c:v>
                </c:pt>
                <c:pt idx="137">
                  <c:v>5</c:v>
                </c:pt>
                <c:pt idx="138">
                  <c:v>4</c:v>
                </c:pt>
                <c:pt idx="139">
                  <c:v>3</c:v>
                </c:pt>
                <c:pt idx="140">
                  <c:v>4</c:v>
                </c:pt>
                <c:pt idx="141">
                  <c:v>5</c:v>
                </c:pt>
                <c:pt idx="142">
                  <c:v>4</c:v>
                </c:pt>
                <c:pt idx="143">
                  <c:v>4</c:v>
                </c:pt>
                <c:pt idx="144">
                  <c:v>5</c:v>
                </c:pt>
                <c:pt idx="145">
                  <c:v>1</c:v>
                </c:pt>
                <c:pt idx="146">
                  <c:v>1</c:v>
                </c:pt>
              </c:numCache>
            </c:numRef>
          </c:xVal>
          <c:yVal>
            <c:numRef>
              <c:f>Sheet1!$P$2:$P$148</c:f>
              <c:numCache>
                <c:formatCode>General</c:formatCode>
                <c:ptCount val="147"/>
                <c:pt idx="0">
                  <c:v>4</c:v>
                </c:pt>
                <c:pt idx="1">
                  <c:v>4</c:v>
                </c:pt>
                <c:pt idx="2">
                  <c:v>1</c:v>
                </c:pt>
                <c:pt idx="3">
                  <c:v>4</c:v>
                </c:pt>
                <c:pt idx="4">
                  <c:v>5</c:v>
                </c:pt>
                <c:pt idx="5">
                  <c:v>5</c:v>
                </c:pt>
                <c:pt idx="6">
                  <c:v>2</c:v>
                </c:pt>
                <c:pt idx="7">
                  <c:v>1</c:v>
                </c:pt>
                <c:pt idx="8">
                  <c:v>5</c:v>
                </c:pt>
                <c:pt idx="9">
                  <c:v>5</c:v>
                </c:pt>
                <c:pt idx="10">
                  <c:v>3</c:v>
                </c:pt>
                <c:pt idx="11">
                  <c:v>2</c:v>
                </c:pt>
                <c:pt idx="12">
                  <c:v>4</c:v>
                </c:pt>
                <c:pt idx="13">
                  <c:v>4</c:v>
                </c:pt>
                <c:pt idx="14">
                  <c:v>4</c:v>
                </c:pt>
                <c:pt idx="15">
                  <c:v>3</c:v>
                </c:pt>
                <c:pt idx="16">
                  <c:v>5</c:v>
                </c:pt>
                <c:pt idx="17">
                  <c:v>5</c:v>
                </c:pt>
                <c:pt idx="18">
                  <c:v>4</c:v>
                </c:pt>
                <c:pt idx="19">
                  <c:v>5</c:v>
                </c:pt>
                <c:pt idx="20">
                  <c:v>4</c:v>
                </c:pt>
                <c:pt idx="21">
                  <c:v>3</c:v>
                </c:pt>
                <c:pt idx="22">
                  <c:v>4</c:v>
                </c:pt>
                <c:pt idx="23">
                  <c:v>5</c:v>
                </c:pt>
                <c:pt idx="24">
                  <c:v>5</c:v>
                </c:pt>
                <c:pt idx="25">
                  <c:v>3</c:v>
                </c:pt>
                <c:pt idx="26">
                  <c:v>4</c:v>
                </c:pt>
                <c:pt idx="27">
                  <c:v>5</c:v>
                </c:pt>
                <c:pt idx="28">
                  <c:v>3</c:v>
                </c:pt>
                <c:pt idx="29">
                  <c:v>4</c:v>
                </c:pt>
                <c:pt idx="30">
                  <c:v>4</c:v>
                </c:pt>
                <c:pt idx="31">
                  <c:v>4</c:v>
                </c:pt>
                <c:pt idx="32">
                  <c:v>5</c:v>
                </c:pt>
                <c:pt idx="33">
                  <c:v>4</c:v>
                </c:pt>
                <c:pt idx="34">
                  <c:v>2</c:v>
                </c:pt>
                <c:pt idx="35">
                  <c:v>4</c:v>
                </c:pt>
                <c:pt idx="36">
                  <c:v>5</c:v>
                </c:pt>
                <c:pt idx="37">
                  <c:v>1</c:v>
                </c:pt>
                <c:pt idx="38">
                  <c:v>4</c:v>
                </c:pt>
                <c:pt idx="39">
                  <c:v>3</c:v>
                </c:pt>
                <c:pt idx="40">
                  <c:v>3</c:v>
                </c:pt>
                <c:pt idx="41">
                  <c:v>2</c:v>
                </c:pt>
                <c:pt idx="42">
                  <c:v>4</c:v>
                </c:pt>
                <c:pt idx="43">
                  <c:v>4</c:v>
                </c:pt>
                <c:pt idx="44">
                  <c:v>3</c:v>
                </c:pt>
                <c:pt idx="45">
                  <c:v>5</c:v>
                </c:pt>
                <c:pt idx="46">
                  <c:v>5</c:v>
                </c:pt>
                <c:pt idx="47">
                  <c:v>4</c:v>
                </c:pt>
                <c:pt idx="49">
                  <c:v>2</c:v>
                </c:pt>
                <c:pt idx="50">
                  <c:v>5</c:v>
                </c:pt>
                <c:pt idx="51">
                  <c:v>3</c:v>
                </c:pt>
                <c:pt idx="52">
                  <c:v>1</c:v>
                </c:pt>
                <c:pt idx="54">
                  <c:v>3</c:v>
                </c:pt>
                <c:pt idx="55">
                  <c:v>1</c:v>
                </c:pt>
                <c:pt idx="56">
                  <c:v>4</c:v>
                </c:pt>
                <c:pt idx="57">
                  <c:v>4</c:v>
                </c:pt>
                <c:pt idx="58">
                  <c:v>3</c:v>
                </c:pt>
                <c:pt idx="59">
                  <c:v>3</c:v>
                </c:pt>
                <c:pt idx="60">
                  <c:v>4</c:v>
                </c:pt>
                <c:pt idx="61">
                  <c:v>4</c:v>
                </c:pt>
                <c:pt idx="62">
                  <c:v>3</c:v>
                </c:pt>
                <c:pt idx="63">
                  <c:v>4</c:v>
                </c:pt>
                <c:pt idx="65">
                  <c:v>3</c:v>
                </c:pt>
                <c:pt idx="66">
                  <c:v>2</c:v>
                </c:pt>
                <c:pt idx="67">
                  <c:v>3</c:v>
                </c:pt>
                <c:pt idx="68">
                  <c:v>4</c:v>
                </c:pt>
                <c:pt idx="70">
                  <c:v>3</c:v>
                </c:pt>
                <c:pt idx="71">
                  <c:v>5</c:v>
                </c:pt>
                <c:pt idx="72">
                  <c:v>5</c:v>
                </c:pt>
                <c:pt idx="73">
                  <c:v>5</c:v>
                </c:pt>
                <c:pt idx="74">
                  <c:v>5</c:v>
                </c:pt>
                <c:pt idx="75">
                  <c:v>3</c:v>
                </c:pt>
                <c:pt idx="76">
                  <c:v>4</c:v>
                </c:pt>
                <c:pt idx="77">
                  <c:v>3</c:v>
                </c:pt>
                <c:pt idx="78">
                  <c:v>5</c:v>
                </c:pt>
                <c:pt idx="79">
                  <c:v>4</c:v>
                </c:pt>
                <c:pt idx="80">
                  <c:v>3</c:v>
                </c:pt>
                <c:pt idx="81">
                  <c:v>1</c:v>
                </c:pt>
                <c:pt idx="82">
                  <c:v>3</c:v>
                </c:pt>
                <c:pt idx="83">
                  <c:v>3</c:v>
                </c:pt>
                <c:pt idx="84">
                  <c:v>3</c:v>
                </c:pt>
                <c:pt idx="85">
                  <c:v>5</c:v>
                </c:pt>
                <c:pt idx="89">
                  <c:v>3</c:v>
                </c:pt>
                <c:pt idx="90">
                  <c:v>4</c:v>
                </c:pt>
                <c:pt idx="91">
                  <c:v>5</c:v>
                </c:pt>
                <c:pt idx="92">
                  <c:v>1</c:v>
                </c:pt>
                <c:pt idx="95">
                  <c:v>1</c:v>
                </c:pt>
                <c:pt idx="96">
                  <c:v>4</c:v>
                </c:pt>
                <c:pt idx="97">
                  <c:v>4</c:v>
                </c:pt>
                <c:pt idx="98">
                  <c:v>5</c:v>
                </c:pt>
                <c:pt idx="99">
                  <c:v>3</c:v>
                </c:pt>
                <c:pt idx="100">
                  <c:v>3</c:v>
                </c:pt>
                <c:pt idx="101">
                  <c:v>3</c:v>
                </c:pt>
                <c:pt idx="102">
                  <c:v>5</c:v>
                </c:pt>
                <c:pt idx="103">
                  <c:v>5</c:v>
                </c:pt>
                <c:pt idx="104">
                  <c:v>1</c:v>
                </c:pt>
                <c:pt idx="105">
                  <c:v>3</c:v>
                </c:pt>
                <c:pt idx="106">
                  <c:v>4</c:v>
                </c:pt>
                <c:pt idx="107">
                  <c:v>4</c:v>
                </c:pt>
                <c:pt idx="108">
                  <c:v>3</c:v>
                </c:pt>
                <c:pt idx="109">
                  <c:v>3</c:v>
                </c:pt>
                <c:pt idx="110">
                  <c:v>4</c:v>
                </c:pt>
                <c:pt idx="111">
                  <c:v>5</c:v>
                </c:pt>
                <c:pt idx="112">
                  <c:v>3</c:v>
                </c:pt>
                <c:pt idx="113">
                  <c:v>3</c:v>
                </c:pt>
                <c:pt idx="114">
                  <c:v>2</c:v>
                </c:pt>
                <c:pt idx="115">
                  <c:v>3</c:v>
                </c:pt>
                <c:pt idx="116">
                  <c:v>4</c:v>
                </c:pt>
                <c:pt idx="117">
                  <c:v>3</c:v>
                </c:pt>
                <c:pt idx="118">
                  <c:v>5</c:v>
                </c:pt>
                <c:pt idx="119">
                  <c:v>1</c:v>
                </c:pt>
                <c:pt idx="120">
                  <c:v>4</c:v>
                </c:pt>
                <c:pt idx="121">
                  <c:v>4</c:v>
                </c:pt>
                <c:pt idx="122">
                  <c:v>4</c:v>
                </c:pt>
                <c:pt idx="123">
                  <c:v>3</c:v>
                </c:pt>
                <c:pt idx="124">
                  <c:v>4</c:v>
                </c:pt>
                <c:pt idx="125">
                  <c:v>3</c:v>
                </c:pt>
                <c:pt idx="126">
                  <c:v>4</c:v>
                </c:pt>
                <c:pt idx="127">
                  <c:v>4</c:v>
                </c:pt>
                <c:pt idx="128">
                  <c:v>3</c:v>
                </c:pt>
                <c:pt idx="129">
                  <c:v>5</c:v>
                </c:pt>
                <c:pt idx="130">
                  <c:v>5</c:v>
                </c:pt>
                <c:pt idx="131">
                  <c:v>4</c:v>
                </c:pt>
                <c:pt idx="132">
                  <c:v>3</c:v>
                </c:pt>
                <c:pt idx="133">
                  <c:v>4</c:v>
                </c:pt>
                <c:pt idx="134">
                  <c:v>4</c:v>
                </c:pt>
                <c:pt idx="135">
                  <c:v>4</c:v>
                </c:pt>
                <c:pt idx="136">
                  <c:v>5</c:v>
                </c:pt>
                <c:pt idx="137">
                  <c:v>4</c:v>
                </c:pt>
                <c:pt idx="138">
                  <c:v>1</c:v>
                </c:pt>
                <c:pt idx="139">
                  <c:v>3</c:v>
                </c:pt>
                <c:pt idx="140">
                  <c:v>4</c:v>
                </c:pt>
                <c:pt idx="141">
                  <c:v>4</c:v>
                </c:pt>
                <c:pt idx="142">
                  <c:v>3</c:v>
                </c:pt>
                <c:pt idx="143">
                  <c:v>3</c:v>
                </c:pt>
                <c:pt idx="144">
                  <c:v>3</c:v>
                </c:pt>
                <c:pt idx="145">
                  <c:v>1</c:v>
                </c:pt>
                <c:pt idx="146">
                  <c:v>1</c:v>
                </c:pt>
              </c:numCache>
            </c:numRef>
          </c:yVal>
          <c:smooth val="0"/>
          <c:extLst xmlns:m="http://schemas.openxmlformats.org/officeDocument/2006/math" xmlns:w="http://schemas.openxmlformats.org/wordprocessingml/2006/main" xmlns:wp="http://schemas.openxmlformats.org/drawingml/2006/wordprocessingDrawing" xmlns:a14="http://schemas.microsoft.com/office/drawing/2010/main">
            <c:ext xmlns:c16="http://schemas.microsoft.com/office/drawing/2014/chart" uri="{C3380CC4-5D6E-409C-BE32-E72D297353CC}">
              <c16:uniqueId val="{00000001-911F-44A7-A97E-C08EFF24C807}"/>
            </c:ext>
          </c:extLst>
        </c:ser>
        <c:dLbls>
          <c:showLegendKey val="0"/>
          <c:showVal val="0"/>
          <c:showCatName val="0"/>
          <c:showSerName val="0"/>
          <c:showPercent val="0"/>
          <c:showBubbleSize val="0"/>
        </c:dLbls>
        <c:axId val="419379183"/>
        <c:axId val="419401263"/>
      </c:scatterChart>
      <c:valAx>
        <c:axId val="4193791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419401263"/>
        <c:crosses val="autoZero"/>
        <c:crossBetween val="midCat"/>
      </c:valAx>
      <c:valAx>
        <c:axId val="419401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smtId="4294967295">
                <a:solidFill>
                  <a:schemeClr val="tx1">
                    <a:lumMod val="65000"/>
                    <a:lumOff val="35000"/>
                  </a:schemeClr>
                </a:solidFill>
                <a:latin typeface="+mn-lt"/>
                <a:ea typeface="+mn-ea"/>
                <a:cs typeface="+mn-cs"/>
              </a:defRPr>
            </a:pPr>
            <a:endParaRPr lang="en-TR"/>
          </a:p>
        </c:txPr>
        <c:crossAx val="419379183"/>
        <c:crosses val="autoZero"/>
        <c:crossBetween val="midCat"/>
      </c:valAx>
      <c:spPr>
        <a:noFill/>
        <a:ln>
          <a:noFill/>
        </a:ln>
        <a:effectLst/>
      </c:spPr>
    </c:plotArea>
    <c:plotVisOnly val="1"/>
    <c:dispBlanksAs val="gap"/>
    <c:extLst xmlns:m="http://schemas.openxmlformats.org/officeDocument/2006/math" xmlns:w="http://schemas.openxmlformats.org/wordprocessingml/2006/main" xmlns:wp="http://schemas.openxmlformats.org/drawingml/2006/wordprocessingDrawing" xmlns:a14="http://schemas.microsoft.com/office/drawing/2010/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F29F471-03A1-48E6-B0A7-5DF33E1F4359}"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5B846B3-75E9-4EA6-9FA5-2703DDEB0BA5}">
      <dgm:prSet/>
      <dgm:spPr/>
      <dgm:t>
        <a:bodyPr/>
        <a:lstStyle/>
        <a:p>
          <a:r>
            <a:rPr lang="en-US"/>
            <a:t>Purpose of the project: Analyze the impact of the COVID-19 pandemic on online shopping behavior from both a software engineering and management perspective.</a:t>
          </a:r>
        </a:p>
      </dgm:t>
    </dgm:pt>
    <dgm:pt modelId="{CE71C4E8-65A4-40CC-9596-BF64EA398C5B}" type="parTrans" cxnId="{94DA42CE-4C61-4B57-BBCA-804B745FA2D9}">
      <dgm:prSet/>
      <dgm:spPr/>
      <dgm:t>
        <a:bodyPr/>
        <a:lstStyle/>
        <a:p>
          <a:endParaRPr lang="en-US"/>
        </a:p>
      </dgm:t>
    </dgm:pt>
    <dgm:pt modelId="{99DB1B37-3406-4205-9D19-6C6C6ACE55FD}" type="sibTrans" cxnId="{94DA42CE-4C61-4B57-BBCA-804B745FA2D9}">
      <dgm:prSet/>
      <dgm:spPr/>
      <dgm:t>
        <a:bodyPr/>
        <a:lstStyle/>
        <a:p>
          <a:endParaRPr lang="en-US"/>
        </a:p>
      </dgm:t>
    </dgm:pt>
    <dgm:pt modelId="{6DD3C09A-318D-4303-A6F6-43EB7E3F338E}">
      <dgm:prSet/>
      <dgm:spPr/>
      <dgm:t>
        <a:bodyPr/>
        <a:lstStyle/>
        <a:p>
          <a:r>
            <a:rPr lang="en-US"/>
            <a:t>Problem we are trying to solve: Understand changes in online shopping behavior during and after the pandemic and identify key factors influencing consumer preferences.</a:t>
          </a:r>
        </a:p>
      </dgm:t>
    </dgm:pt>
    <dgm:pt modelId="{F3455F4D-785A-4B82-B3D8-912638DD045E}" type="parTrans" cxnId="{7174F03A-F382-406C-8E88-533C7763FACF}">
      <dgm:prSet/>
      <dgm:spPr/>
      <dgm:t>
        <a:bodyPr/>
        <a:lstStyle/>
        <a:p>
          <a:endParaRPr lang="en-US"/>
        </a:p>
      </dgm:t>
    </dgm:pt>
    <dgm:pt modelId="{C4EA8CCC-9BDE-475F-8A9E-D5953DFAC77B}" type="sibTrans" cxnId="{7174F03A-F382-406C-8E88-533C7763FACF}">
      <dgm:prSet/>
      <dgm:spPr/>
      <dgm:t>
        <a:bodyPr/>
        <a:lstStyle/>
        <a:p>
          <a:endParaRPr lang="en-US"/>
        </a:p>
      </dgm:t>
    </dgm:pt>
    <dgm:pt modelId="{EA447971-3AFC-4F22-B181-452D4D6F424F}">
      <dgm:prSet/>
      <dgm:spPr/>
      <dgm:t>
        <a:bodyPr/>
        <a:lstStyle/>
        <a:p>
          <a:r>
            <a:rPr lang="en-US"/>
            <a:t>Current research: Despite the risks online shopping that the customer are facing, it is still very popular and using on daily based</a:t>
          </a:r>
        </a:p>
      </dgm:t>
    </dgm:pt>
    <dgm:pt modelId="{4B45DFAA-B67F-4D95-BCA1-D4271A4D9541}" type="parTrans" cxnId="{93E965C4-0DC0-4D8F-9118-BAC0A8B88DA5}">
      <dgm:prSet/>
      <dgm:spPr/>
      <dgm:t>
        <a:bodyPr/>
        <a:lstStyle/>
        <a:p>
          <a:endParaRPr lang="en-US"/>
        </a:p>
      </dgm:t>
    </dgm:pt>
    <dgm:pt modelId="{15017FE0-0821-486A-B9C9-6E846DE182F2}" type="sibTrans" cxnId="{93E965C4-0DC0-4D8F-9118-BAC0A8B88DA5}">
      <dgm:prSet/>
      <dgm:spPr/>
      <dgm:t>
        <a:bodyPr/>
        <a:lstStyle/>
        <a:p>
          <a:endParaRPr lang="en-US"/>
        </a:p>
      </dgm:t>
    </dgm:pt>
    <dgm:pt modelId="{91C4BFB5-913D-471D-8017-157513BE1C49}">
      <dgm:prSet/>
      <dgm:spPr/>
      <dgm:t>
        <a:bodyPr/>
        <a:lstStyle/>
        <a:p>
          <a:r>
            <a:rPr lang="en-US"/>
            <a:t>Approach: Utilize Python programming language for data preprocessing, analysis, and visualization. Apply k-means clustering algorithm to identify patterns and clusters in the datasets. Conduct a survey to gather insights from 199 individuals on their online shopping habits.</a:t>
          </a:r>
        </a:p>
      </dgm:t>
    </dgm:pt>
    <dgm:pt modelId="{E5ABDFA8-6E99-4679-8402-CD8068002A52}" type="parTrans" cxnId="{868C865D-9534-4123-870D-C28F29365D23}">
      <dgm:prSet/>
      <dgm:spPr/>
      <dgm:t>
        <a:bodyPr/>
        <a:lstStyle/>
        <a:p>
          <a:endParaRPr lang="en-US"/>
        </a:p>
      </dgm:t>
    </dgm:pt>
    <dgm:pt modelId="{D7F82DDD-3179-4EA2-B1FD-B4D8EEF1A813}" type="sibTrans" cxnId="{868C865D-9534-4123-870D-C28F29365D23}">
      <dgm:prSet/>
      <dgm:spPr/>
      <dgm:t>
        <a:bodyPr/>
        <a:lstStyle/>
        <a:p>
          <a:endParaRPr lang="en-US"/>
        </a:p>
      </dgm:t>
    </dgm:pt>
    <dgm:pt modelId="{88CD0979-0066-4DDB-AC01-4E33DADE7413}" type="pres">
      <dgm:prSet presAssocID="{1F29F471-03A1-48E6-B0A7-5DF33E1F4359}" presName="root" presStyleCnt="0">
        <dgm:presLayoutVars>
          <dgm:dir/>
          <dgm:resizeHandles val="exact"/>
        </dgm:presLayoutVars>
      </dgm:prSet>
      <dgm:spPr/>
    </dgm:pt>
    <dgm:pt modelId="{6C1D6934-C121-4AEF-9E0F-8C0B6FE6D533}" type="pres">
      <dgm:prSet presAssocID="{1F29F471-03A1-48E6-B0A7-5DF33E1F4359}" presName="container" presStyleCnt="0">
        <dgm:presLayoutVars>
          <dgm:dir/>
          <dgm:resizeHandles val="exact"/>
        </dgm:presLayoutVars>
      </dgm:prSet>
      <dgm:spPr/>
    </dgm:pt>
    <dgm:pt modelId="{C26EE011-26A5-4A2B-8C0C-D84D85CFA32A}" type="pres">
      <dgm:prSet presAssocID="{E5B846B3-75E9-4EA6-9FA5-2703DDEB0BA5}" presName="compNode" presStyleCnt="0"/>
      <dgm:spPr/>
    </dgm:pt>
    <dgm:pt modelId="{21FAADA6-411E-499D-947E-B9E994323EDF}" type="pres">
      <dgm:prSet presAssocID="{E5B846B3-75E9-4EA6-9FA5-2703DDEB0BA5}" presName="iconBgRect" presStyleLbl="bgShp" presStyleIdx="0" presStyleCnt="4"/>
      <dgm:spPr/>
    </dgm:pt>
    <dgm:pt modelId="{9DF9E109-2875-4F56-AB0E-F38F8EA52FFD}" type="pres">
      <dgm:prSet presAssocID="{E5B846B3-75E9-4EA6-9FA5-2703DDEB0B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C224032-BF17-4AF1-87A1-E5D02833DF32}" type="pres">
      <dgm:prSet presAssocID="{E5B846B3-75E9-4EA6-9FA5-2703DDEB0BA5}" presName="spaceRect" presStyleCnt="0"/>
      <dgm:spPr/>
    </dgm:pt>
    <dgm:pt modelId="{24970673-17C0-412C-AF0A-ED63E00DDCAC}" type="pres">
      <dgm:prSet presAssocID="{E5B846B3-75E9-4EA6-9FA5-2703DDEB0BA5}" presName="textRect" presStyleLbl="revTx" presStyleIdx="0" presStyleCnt="4">
        <dgm:presLayoutVars>
          <dgm:chMax val="1"/>
          <dgm:chPref val="1"/>
        </dgm:presLayoutVars>
      </dgm:prSet>
      <dgm:spPr/>
    </dgm:pt>
    <dgm:pt modelId="{D1A41225-40F9-4370-A411-88EF27F61E9F}" type="pres">
      <dgm:prSet presAssocID="{99DB1B37-3406-4205-9D19-6C6C6ACE55FD}" presName="sibTrans" presStyleLbl="sibTrans2D1" presStyleIdx="0" presStyleCnt="0"/>
      <dgm:spPr/>
    </dgm:pt>
    <dgm:pt modelId="{B2A052FE-28FE-40DC-B57C-93062D949376}" type="pres">
      <dgm:prSet presAssocID="{6DD3C09A-318D-4303-A6F6-43EB7E3F338E}" presName="compNode" presStyleCnt="0"/>
      <dgm:spPr/>
    </dgm:pt>
    <dgm:pt modelId="{DA16902F-437B-409D-B5AC-B339CEDEB85E}" type="pres">
      <dgm:prSet presAssocID="{6DD3C09A-318D-4303-A6F6-43EB7E3F338E}" presName="iconBgRect" presStyleLbl="bgShp" presStyleIdx="1" presStyleCnt="4"/>
      <dgm:spPr/>
    </dgm:pt>
    <dgm:pt modelId="{D578D672-5606-44DB-9129-A13B3ACC83C5}" type="pres">
      <dgm:prSet presAssocID="{6DD3C09A-318D-4303-A6F6-43EB7E3F338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58B68EB7-A26F-4093-B2FC-33A13DAA2FD1}" type="pres">
      <dgm:prSet presAssocID="{6DD3C09A-318D-4303-A6F6-43EB7E3F338E}" presName="spaceRect" presStyleCnt="0"/>
      <dgm:spPr/>
    </dgm:pt>
    <dgm:pt modelId="{9872E049-4C7B-434E-8180-D270B9ED4C46}" type="pres">
      <dgm:prSet presAssocID="{6DD3C09A-318D-4303-A6F6-43EB7E3F338E}" presName="textRect" presStyleLbl="revTx" presStyleIdx="1" presStyleCnt="4">
        <dgm:presLayoutVars>
          <dgm:chMax val="1"/>
          <dgm:chPref val="1"/>
        </dgm:presLayoutVars>
      </dgm:prSet>
      <dgm:spPr/>
    </dgm:pt>
    <dgm:pt modelId="{31C9588E-54D9-48EC-8D3B-1D6B366E5E35}" type="pres">
      <dgm:prSet presAssocID="{C4EA8CCC-9BDE-475F-8A9E-D5953DFAC77B}" presName="sibTrans" presStyleLbl="sibTrans2D1" presStyleIdx="0" presStyleCnt="0"/>
      <dgm:spPr/>
    </dgm:pt>
    <dgm:pt modelId="{99350A6B-B86D-42DE-900F-4D7D49972B04}" type="pres">
      <dgm:prSet presAssocID="{EA447971-3AFC-4F22-B181-452D4D6F424F}" presName="compNode" presStyleCnt="0"/>
      <dgm:spPr/>
    </dgm:pt>
    <dgm:pt modelId="{B0B2954F-6B91-4FD4-B443-3595430A8406}" type="pres">
      <dgm:prSet presAssocID="{EA447971-3AFC-4F22-B181-452D4D6F424F}" presName="iconBgRect" presStyleLbl="bgShp" presStyleIdx="2" presStyleCnt="4"/>
      <dgm:spPr/>
    </dgm:pt>
    <dgm:pt modelId="{FA8D28C9-3504-466A-B68A-B2B90717EF28}" type="pres">
      <dgm:prSet presAssocID="{EA447971-3AFC-4F22-B181-452D4D6F424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8A4AC46A-E38C-4B9B-83CE-AE12453C9B12}" type="pres">
      <dgm:prSet presAssocID="{EA447971-3AFC-4F22-B181-452D4D6F424F}" presName="spaceRect" presStyleCnt="0"/>
      <dgm:spPr/>
    </dgm:pt>
    <dgm:pt modelId="{183D9530-B413-4F5A-AD23-19EDEDC8F815}" type="pres">
      <dgm:prSet presAssocID="{EA447971-3AFC-4F22-B181-452D4D6F424F}" presName="textRect" presStyleLbl="revTx" presStyleIdx="2" presStyleCnt="4">
        <dgm:presLayoutVars>
          <dgm:chMax val="1"/>
          <dgm:chPref val="1"/>
        </dgm:presLayoutVars>
      </dgm:prSet>
      <dgm:spPr/>
    </dgm:pt>
    <dgm:pt modelId="{0BC145F9-D2F1-468F-AA0C-04F272E3DE3B}" type="pres">
      <dgm:prSet presAssocID="{15017FE0-0821-486A-B9C9-6E846DE182F2}" presName="sibTrans" presStyleLbl="sibTrans2D1" presStyleIdx="0" presStyleCnt="0"/>
      <dgm:spPr/>
    </dgm:pt>
    <dgm:pt modelId="{7DA9D82D-E254-423F-9D79-FE48B9235E3D}" type="pres">
      <dgm:prSet presAssocID="{91C4BFB5-913D-471D-8017-157513BE1C49}" presName="compNode" presStyleCnt="0"/>
      <dgm:spPr/>
    </dgm:pt>
    <dgm:pt modelId="{A1D225A4-9130-417A-BA84-B1644263AD37}" type="pres">
      <dgm:prSet presAssocID="{91C4BFB5-913D-471D-8017-157513BE1C49}" presName="iconBgRect" presStyleLbl="bgShp" presStyleIdx="3" presStyleCnt="4"/>
      <dgm:spPr/>
    </dgm:pt>
    <dgm:pt modelId="{458D635E-A9F5-4697-8FFD-5C3F82ECEDA0}" type="pres">
      <dgm:prSet presAssocID="{91C4BFB5-913D-471D-8017-157513BE1C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9A7CAAE5-012D-4D39-87B8-D6406FF4FD89}" type="pres">
      <dgm:prSet presAssocID="{91C4BFB5-913D-471D-8017-157513BE1C49}" presName="spaceRect" presStyleCnt="0"/>
      <dgm:spPr/>
    </dgm:pt>
    <dgm:pt modelId="{1308F9D3-993D-49C8-8885-3C9C505BF126}" type="pres">
      <dgm:prSet presAssocID="{91C4BFB5-913D-471D-8017-157513BE1C49}" presName="textRect" presStyleLbl="revTx" presStyleIdx="3" presStyleCnt="4">
        <dgm:presLayoutVars>
          <dgm:chMax val="1"/>
          <dgm:chPref val="1"/>
        </dgm:presLayoutVars>
      </dgm:prSet>
      <dgm:spPr/>
    </dgm:pt>
  </dgm:ptLst>
  <dgm:cxnLst>
    <dgm:cxn modelId="{15DD3011-D2F5-43AA-A2C1-6F938C74085A}" type="presOf" srcId="{EA447971-3AFC-4F22-B181-452D4D6F424F}" destId="{183D9530-B413-4F5A-AD23-19EDEDC8F815}" srcOrd="0" destOrd="0" presId="urn:microsoft.com/office/officeart/2018/2/layout/IconCircleList"/>
    <dgm:cxn modelId="{FAB78127-0280-4B1C-9952-BAA2FE13394E}" type="presOf" srcId="{E5B846B3-75E9-4EA6-9FA5-2703DDEB0BA5}" destId="{24970673-17C0-412C-AF0A-ED63E00DDCAC}" srcOrd="0" destOrd="0" presId="urn:microsoft.com/office/officeart/2018/2/layout/IconCircleList"/>
    <dgm:cxn modelId="{0D2D3E35-59EF-4978-ABF0-470997B9F743}" type="presOf" srcId="{C4EA8CCC-9BDE-475F-8A9E-D5953DFAC77B}" destId="{31C9588E-54D9-48EC-8D3B-1D6B366E5E35}" srcOrd="0" destOrd="0" presId="urn:microsoft.com/office/officeart/2018/2/layout/IconCircleList"/>
    <dgm:cxn modelId="{7174F03A-F382-406C-8E88-533C7763FACF}" srcId="{1F29F471-03A1-48E6-B0A7-5DF33E1F4359}" destId="{6DD3C09A-318D-4303-A6F6-43EB7E3F338E}" srcOrd="1" destOrd="0" parTransId="{F3455F4D-785A-4B82-B3D8-912638DD045E}" sibTransId="{C4EA8CCC-9BDE-475F-8A9E-D5953DFAC77B}"/>
    <dgm:cxn modelId="{868C865D-9534-4123-870D-C28F29365D23}" srcId="{1F29F471-03A1-48E6-B0A7-5DF33E1F4359}" destId="{91C4BFB5-913D-471D-8017-157513BE1C49}" srcOrd="3" destOrd="0" parTransId="{E5ABDFA8-6E99-4679-8402-CD8068002A52}" sibTransId="{D7F82DDD-3179-4EA2-B1FD-B4D8EEF1A813}"/>
    <dgm:cxn modelId="{B66A047D-C48D-413D-9BCF-0AABC8EFCAC9}" type="presOf" srcId="{91C4BFB5-913D-471D-8017-157513BE1C49}" destId="{1308F9D3-993D-49C8-8885-3C9C505BF126}" srcOrd="0" destOrd="0" presId="urn:microsoft.com/office/officeart/2018/2/layout/IconCircleList"/>
    <dgm:cxn modelId="{93E965C4-0DC0-4D8F-9118-BAC0A8B88DA5}" srcId="{1F29F471-03A1-48E6-B0A7-5DF33E1F4359}" destId="{EA447971-3AFC-4F22-B181-452D4D6F424F}" srcOrd="2" destOrd="0" parTransId="{4B45DFAA-B67F-4D95-BCA1-D4271A4D9541}" sibTransId="{15017FE0-0821-486A-B9C9-6E846DE182F2}"/>
    <dgm:cxn modelId="{081D31C9-2999-4329-8687-36E88818E459}" type="presOf" srcId="{1F29F471-03A1-48E6-B0A7-5DF33E1F4359}" destId="{88CD0979-0066-4DDB-AC01-4E33DADE7413}" srcOrd="0" destOrd="0" presId="urn:microsoft.com/office/officeart/2018/2/layout/IconCircleList"/>
    <dgm:cxn modelId="{94DA42CE-4C61-4B57-BBCA-804B745FA2D9}" srcId="{1F29F471-03A1-48E6-B0A7-5DF33E1F4359}" destId="{E5B846B3-75E9-4EA6-9FA5-2703DDEB0BA5}" srcOrd="0" destOrd="0" parTransId="{CE71C4E8-65A4-40CC-9596-BF64EA398C5B}" sibTransId="{99DB1B37-3406-4205-9D19-6C6C6ACE55FD}"/>
    <dgm:cxn modelId="{10E785DC-9920-41A5-9A62-A3DAD83F7348}" type="presOf" srcId="{15017FE0-0821-486A-B9C9-6E846DE182F2}" destId="{0BC145F9-D2F1-468F-AA0C-04F272E3DE3B}" srcOrd="0" destOrd="0" presId="urn:microsoft.com/office/officeart/2018/2/layout/IconCircleList"/>
    <dgm:cxn modelId="{93DA98EE-0A29-40FE-8287-51FDF40D7A66}" type="presOf" srcId="{99DB1B37-3406-4205-9D19-6C6C6ACE55FD}" destId="{D1A41225-40F9-4370-A411-88EF27F61E9F}" srcOrd="0" destOrd="0" presId="urn:microsoft.com/office/officeart/2018/2/layout/IconCircleList"/>
    <dgm:cxn modelId="{419BDCF5-9090-4E92-987D-D01EC6D1F48D}" type="presOf" srcId="{6DD3C09A-318D-4303-A6F6-43EB7E3F338E}" destId="{9872E049-4C7B-434E-8180-D270B9ED4C46}" srcOrd="0" destOrd="0" presId="urn:microsoft.com/office/officeart/2018/2/layout/IconCircleList"/>
    <dgm:cxn modelId="{0C22756A-46F0-4716-A38D-9AD815E101EB}" type="presParOf" srcId="{88CD0979-0066-4DDB-AC01-4E33DADE7413}" destId="{6C1D6934-C121-4AEF-9E0F-8C0B6FE6D533}" srcOrd="0" destOrd="0" presId="urn:microsoft.com/office/officeart/2018/2/layout/IconCircleList"/>
    <dgm:cxn modelId="{12173B43-DBF6-4A50-9814-13413BEEBE0D}" type="presParOf" srcId="{6C1D6934-C121-4AEF-9E0F-8C0B6FE6D533}" destId="{C26EE011-26A5-4A2B-8C0C-D84D85CFA32A}" srcOrd="0" destOrd="0" presId="urn:microsoft.com/office/officeart/2018/2/layout/IconCircleList"/>
    <dgm:cxn modelId="{4F95DE7B-B2D7-43AD-B7D5-A72AFF77D6F1}" type="presParOf" srcId="{C26EE011-26A5-4A2B-8C0C-D84D85CFA32A}" destId="{21FAADA6-411E-499D-947E-B9E994323EDF}" srcOrd="0" destOrd="0" presId="urn:microsoft.com/office/officeart/2018/2/layout/IconCircleList"/>
    <dgm:cxn modelId="{7AEDB74D-5E7D-4644-856C-B88967D96FF8}" type="presParOf" srcId="{C26EE011-26A5-4A2B-8C0C-D84D85CFA32A}" destId="{9DF9E109-2875-4F56-AB0E-F38F8EA52FFD}" srcOrd="1" destOrd="0" presId="urn:microsoft.com/office/officeart/2018/2/layout/IconCircleList"/>
    <dgm:cxn modelId="{4115DEF5-1B49-4549-B688-A1A61E5945FC}" type="presParOf" srcId="{C26EE011-26A5-4A2B-8C0C-D84D85CFA32A}" destId="{7C224032-BF17-4AF1-87A1-E5D02833DF32}" srcOrd="2" destOrd="0" presId="urn:microsoft.com/office/officeart/2018/2/layout/IconCircleList"/>
    <dgm:cxn modelId="{B72A1172-4983-43C5-807E-BB5CDE384829}" type="presParOf" srcId="{C26EE011-26A5-4A2B-8C0C-D84D85CFA32A}" destId="{24970673-17C0-412C-AF0A-ED63E00DDCAC}" srcOrd="3" destOrd="0" presId="urn:microsoft.com/office/officeart/2018/2/layout/IconCircleList"/>
    <dgm:cxn modelId="{8E66B8AB-34CB-4708-8D48-7DCE7E0C2CE5}" type="presParOf" srcId="{6C1D6934-C121-4AEF-9E0F-8C0B6FE6D533}" destId="{D1A41225-40F9-4370-A411-88EF27F61E9F}" srcOrd="1" destOrd="0" presId="urn:microsoft.com/office/officeart/2018/2/layout/IconCircleList"/>
    <dgm:cxn modelId="{FDD84A90-A4E8-4A5E-9F2E-492345590C9B}" type="presParOf" srcId="{6C1D6934-C121-4AEF-9E0F-8C0B6FE6D533}" destId="{B2A052FE-28FE-40DC-B57C-93062D949376}" srcOrd="2" destOrd="0" presId="urn:microsoft.com/office/officeart/2018/2/layout/IconCircleList"/>
    <dgm:cxn modelId="{8C940E05-D19C-4E4F-8AA9-3A2B2F6BB146}" type="presParOf" srcId="{B2A052FE-28FE-40DC-B57C-93062D949376}" destId="{DA16902F-437B-409D-B5AC-B339CEDEB85E}" srcOrd="0" destOrd="0" presId="urn:microsoft.com/office/officeart/2018/2/layout/IconCircleList"/>
    <dgm:cxn modelId="{D3EBAB9C-1511-4C8D-9CC0-4762FF2FFBB9}" type="presParOf" srcId="{B2A052FE-28FE-40DC-B57C-93062D949376}" destId="{D578D672-5606-44DB-9129-A13B3ACC83C5}" srcOrd="1" destOrd="0" presId="urn:microsoft.com/office/officeart/2018/2/layout/IconCircleList"/>
    <dgm:cxn modelId="{0AAAABD7-DBEE-481C-AF00-31BCFE0C135F}" type="presParOf" srcId="{B2A052FE-28FE-40DC-B57C-93062D949376}" destId="{58B68EB7-A26F-4093-B2FC-33A13DAA2FD1}" srcOrd="2" destOrd="0" presId="urn:microsoft.com/office/officeart/2018/2/layout/IconCircleList"/>
    <dgm:cxn modelId="{29D6DA0D-0632-4ADC-AFA2-4B5AD0114346}" type="presParOf" srcId="{B2A052FE-28FE-40DC-B57C-93062D949376}" destId="{9872E049-4C7B-434E-8180-D270B9ED4C46}" srcOrd="3" destOrd="0" presId="urn:microsoft.com/office/officeart/2018/2/layout/IconCircleList"/>
    <dgm:cxn modelId="{3EF0BE42-5BAF-4FF2-A5D0-EA16C0B54EA8}" type="presParOf" srcId="{6C1D6934-C121-4AEF-9E0F-8C0B6FE6D533}" destId="{31C9588E-54D9-48EC-8D3B-1D6B366E5E35}" srcOrd="3" destOrd="0" presId="urn:microsoft.com/office/officeart/2018/2/layout/IconCircleList"/>
    <dgm:cxn modelId="{DC272AA3-488F-4698-8D7D-7CCB4139B683}" type="presParOf" srcId="{6C1D6934-C121-4AEF-9E0F-8C0B6FE6D533}" destId="{99350A6B-B86D-42DE-900F-4D7D49972B04}" srcOrd="4" destOrd="0" presId="urn:microsoft.com/office/officeart/2018/2/layout/IconCircleList"/>
    <dgm:cxn modelId="{E9EC5B26-21F2-4113-8BD8-D57FB523A39C}" type="presParOf" srcId="{99350A6B-B86D-42DE-900F-4D7D49972B04}" destId="{B0B2954F-6B91-4FD4-B443-3595430A8406}" srcOrd="0" destOrd="0" presId="urn:microsoft.com/office/officeart/2018/2/layout/IconCircleList"/>
    <dgm:cxn modelId="{C55DE59D-CC57-47D5-B9D5-295887627F50}" type="presParOf" srcId="{99350A6B-B86D-42DE-900F-4D7D49972B04}" destId="{FA8D28C9-3504-466A-B68A-B2B90717EF28}" srcOrd="1" destOrd="0" presId="urn:microsoft.com/office/officeart/2018/2/layout/IconCircleList"/>
    <dgm:cxn modelId="{78063D54-13CC-41E2-9BCF-03171B2C7D50}" type="presParOf" srcId="{99350A6B-B86D-42DE-900F-4D7D49972B04}" destId="{8A4AC46A-E38C-4B9B-83CE-AE12453C9B12}" srcOrd="2" destOrd="0" presId="urn:microsoft.com/office/officeart/2018/2/layout/IconCircleList"/>
    <dgm:cxn modelId="{9B85127A-0BAF-4854-9B35-D0DA834DE2EE}" type="presParOf" srcId="{99350A6B-B86D-42DE-900F-4D7D49972B04}" destId="{183D9530-B413-4F5A-AD23-19EDEDC8F815}" srcOrd="3" destOrd="0" presId="urn:microsoft.com/office/officeart/2018/2/layout/IconCircleList"/>
    <dgm:cxn modelId="{82EB4431-7B5C-42FA-91F6-D0AFC5DC6563}" type="presParOf" srcId="{6C1D6934-C121-4AEF-9E0F-8C0B6FE6D533}" destId="{0BC145F9-D2F1-468F-AA0C-04F272E3DE3B}" srcOrd="5" destOrd="0" presId="urn:microsoft.com/office/officeart/2018/2/layout/IconCircleList"/>
    <dgm:cxn modelId="{79A1E98D-227A-44B8-BBE9-CFAF5E8A6392}" type="presParOf" srcId="{6C1D6934-C121-4AEF-9E0F-8C0B6FE6D533}" destId="{7DA9D82D-E254-423F-9D79-FE48B9235E3D}" srcOrd="6" destOrd="0" presId="urn:microsoft.com/office/officeart/2018/2/layout/IconCircleList"/>
    <dgm:cxn modelId="{061DD9D6-BECE-496B-9E7D-C19E3D089233}" type="presParOf" srcId="{7DA9D82D-E254-423F-9D79-FE48B9235E3D}" destId="{A1D225A4-9130-417A-BA84-B1644263AD37}" srcOrd="0" destOrd="0" presId="urn:microsoft.com/office/officeart/2018/2/layout/IconCircleList"/>
    <dgm:cxn modelId="{3BB876EF-8C75-4761-9623-893526E89F37}" type="presParOf" srcId="{7DA9D82D-E254-423F-9D79-FE48B9235E3D}" destId="{458D635E-A9F5-4697-8FFD-5C3F82ECEDA0}" srcOrd="1" destOrd="0" presId="urn:microsoft.com/office/officeart/2018/2/layout/IconCircleList"/>
    <dgm:cxn modelId="{596B742C-7809-4659-9871-3CEF5520C6BE}" type="presParOf" srcId="{7DA9D82D-E254-423F-9D79-FE48B9235E3D}" destId="{9A7CAAE5-012D-4D39-87B8-D6406FF4FD89}" srcOrd="2" destOrd="0" presId="urn:microsoft.com/office/officeart/2018/2/layout/IconCircleList"/>
    <dgm:cxn modelId="{49643A84-0671-4AB3-A05A-76ABB99C6E2B}" type="presParOf" srcId="{7DA9D82D-E254-423F-9D79-FE48B9235E3D}" destId="{1308F9D3-993D-49C8-8885-3C9C505BF1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36EAFF-91E3-4D6D-A646-0487E3CBB489}"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7085F7B7-DA73-4189-B71B-697661C0CF4F}">
      <dgm:prSet/>
      <dgm:spPr/>
      <dgm:t>
        <a:bodyPr/>
        <a:lstStyle/>
        <a:p>
          <a:pPr>
            <a:lnSpc>
              <a:spcPct val="100000"/>
            </a:lnSpc>
          </a:pPr>
          <a:r>
            <a:rPr lang="en-US"/>
            <a:t>Functional requirements: Roles of Data Analyst, Data Scientist, and Machine Learning Engineer. Tools used: .csv files, Jupyter Notebook, Pandas, NumPy, Plotly, Matplotlib.</a:t>
          </a:r>
        </a:p>
      </dgm:t>
    </dgm:pt>
    <dgm:pt modelId="{60C1FD07-0B07-4A0F-BD32-6FB023306F2F}" type="parTrans" cxnId="{AF8B2F80-3DA9-415F-88CF-79717E6ABDFC}">
      <dgm:prSet/>
      <dgm:spPr/>
      <dgm:t>
        <a:bodyPr/>
        <a:lstStyle/>
        <a:p>
          <a:endParaRPr lang="en-US"/>
        </a:p>
      </dgm:t>
    </dgm:pt>
    <dgm:pt modelId="{810F563C-06C4-4069-B20F-277E2EC849C5}" type="sibTrans" cxnId="{AF8B2F80-3DA9-415F-88CF-79717E6ABDFC}">
      <dgm:prSet/>
      <dgm:spPr/>
      <dgm:t>
        <a:bodyPr/>
        <a:lstStyle/>
        <a:p>
          <a:endParaRPr lang="en-US"/>
        </a:p>
      </dgm:t>
    </dgm:pt>
    <dgm:pt modelId="{E0063BB6-33E8-4DBC-9D85-04566F4FB284}">
      <dgm:prSet/>
      <dgm:spPr/>
      <dgm:t>
        <a:bodyPr/>
        <a:lstStyle/>
        <a:p>
          <a:pPr>
            <a:lnSpc>
              <a:spcPct val="100000"/>
            </a:lnSpc>
          </a:pPr>
          <a:r>
            <a:rPr lang="en-US"/>
            <a:t>Performance requirements: Timely response, fast page rendering, efficient data visualization and processing.</a:t>
          </a:r>
        </a:p>
      </dgm:t>
    </dgm:pt>
    <dgm:pt modelId="{829E42F6-98AE-42E2-918A-8313396F9B4F}" type="parTrans" cxnId="{54359BC8-8E0F-48A2-A8DC-308D0E693BFD}">
      <dgm:prSet/>
      <dgm:spPr/>
      <dgm:t>
        <a:bodyPr/>
        <a:lstStyle/>
        <a:p>
          <a:endParaRPr lang="en-US"/>
        </a:p>
      </dgm:t>
    </dgm:pt>
    <dgm:pt modelId="{6794CCFB-F05F-47FC-B0CE-9A60296A7A59}" type="sibTrans" cxnId="{54359BC8-8E0F-48A2-A8DC-308D0E693BFD}">
      <dgm:prSet/>
      <dgm:spPr/>
      <dgm:t>
        <a:bodyPr/>
        <a:lstStyle/>
        <a:p>
          <a:endParaRPr lang="en-US"/>
        </a:p>
      </dgm:t>
    </dgm:pt>
    <dgm:pt modelId="{77A1FA9A-A238-4C18-89DB-91F1242C67C3}">
      <dgm:prSet/>
      <dgm:spPr/>
      <dgm:t>
        <a:bodyPr/>
        <a:lstStyle/>
        <a:p>
          <a:pPr>
            <a:lnSpc>
              <a:spcPct val="100000"/>
            </a:lnSpc>
          </a:pPr>
          <a:r>
            <a:rPr lang="en-US"/>
            <a:t>Maintainability requirements: Backup plans, regular updates.</a:t>
          </a:r>
        </a:p>
      </dgm:t>
    </dgm:pt>
    <dgm:pt modelId="{BC15C59C-4918-42A9-813E-F5B0BCBD67EA}" type="parTrans" cxnId="{12A64366-DA18-475D-9AB9-F4E02D7A20A6}">
      <dgm:prSet/>
      <dgm:spPr/>
      <dgm:t>
        <a:bodyPr/>
        <a:lstStyle/>
        <a:p>
          <a:endParaRPr lang="en-US"/>
        </a:p>
      </dgm:t>
    </dgm:pt>
    <dgm:pt modelId="{8AE5C371-B6DE-4967-89AA-EF1F12D5FDCD}" type="sibTrans" cxnId="{12A64366-DA18-475D-9AB9-F4E02D7A20A6}">
      <dgm:prSet/>
      <dgm:spPr/>
      <dgm:t>
        <a:bodyPr/>
        <a:lstStyle/>
        <a:p>
          <a:endParaRPr lang="en-US"/>
        </a:p>
      </dgm:t>
    </dgm:pt>
    <dgm:pt modelId="{A7CC3FDA-7C46-4D98-B809-CA682394693B}">
      <dgm:prSet/>
      <dgm:spPr/>
      <dgm:t>
        <a:bodyPr/>
        <a:lstStyle/>
        <a:p>
          <a:pPr>
            <a:lnSpc>
              <a:spcPct val="100000"/>
            </a:lnSpc>
          </a:pPr>
          <a:r>
            <a:rPr lang="en-US" dirty="0"/>
            <a:t>Usability requirements: Intuitive navigation, multi-language support.</a:t>
          </a:r>
        </a:p>
      </dgm:t>
    </dgm:pt>
    <dgm:pt modelId="{DDA362DD-7F7E-432E-A3A5-7904FADAAEE4}" type="parTrans" cxnId="{93F6D205-8356-44CC-A9F0-ADFBF11FE96B}">
      <dgm:prSet/>
      <dgm:spPr/>
      <dgm:t>
        <a:bodyPr/>
        <a:lstStyle/>
        <a:p>
          <a:endParaRPr lang="en-US"/>
        </a:p>
      </dgm:t>
    </dgm:pt>
    <dgm:pt modelId="{F2557623-3645-4C3E-A429-E84F0E73690D}" type="sibTrans" cxnId="{93F6D205-8356-44CC-A9F0-ADFBF11FE96B}">
      <dgm:prSet/>
      <dgm:spPr/>
      <dgm:t>
        <a:bodyPr/>
        <a:lstStyle/>
        <a:p>
          <a:endParaRPr lang="en-US"/>
        </a:p>
      </dgm:t>
    </dgm:pt>
    <dgm:pt modelId="{C5FC821D-9168-42F8-909A-EF178E7F932E}">
      <dgm:prSet/>
      <dgm:spPr/>
      <dgm:t>
        <a:bodyPr/>
        <a:lstStyle/>
        <a:p>
          <a:pPr>
            <a:lnSpc>
              <a:spcPct val="100000"/>
            </a:lnSpc>
          </a:pPr>
          <a:r>
            <a:rPr lang="en-US"/>
            <a:t>Security and safety requirements: Robust password policy, data encryption, email account linking, database isolation.</a:t>
          </a:r>
        </a:p>
      </dgm:t>
    </dgm:pt>
    <dgm:pt modelId="{B3B50260-35D4-4EC0-8E13-6082AB451448}" type="parTrans" cxnId="{5F51BE17-13D5-4688-AA65-02CCD0ED1789}">
      <dgm:prSet/>
      <dgm:spPr/>
      <dgm:t>
        <a:bodyPr/>
        <a:lstStyle/>
        <a:p>
          <a:endParaRPr lang="en-US"/>
        </a:p>
      </dgm:t>
    </dgm:pt>
    <dgm:pt modelId="{A771234B-6626-455B-BB6F-DDC05F3D1A81}" type="sibTrans" cxnId="{5F51BE17-13D5-4688-AA65-02CCD0ED1789}">
      <dgm:prSet/>
      <dgm:spPr/>
      <dgm:t>
        <a:bodyPr/>
        <a:lstStyle/>
        <a:p>
          <a:endParaRPr lang="en-US"/>
        </a:p>
      </dgm:t>
    </dgm:pt>
    <dgm:pt modelId="{7141D790-A5B1-49FC-BA3A-6E60C1F3C1CA}">
      <dgm:prSet/>
      <dgm:spPr/>
      <dgm:t>
        <a:bodyPr/>
        <a:lstStyle/>
        <a:p>
          <a:pPr>
            <a:lnSpc>
              <a:spcPct val="100000"/>
            </a:lnSpc>
          </a:pPr>
          <a:r>
            <a:rPr lang="en-US"/>
            <a:t>Availability requirements: Compatibility with Mac and Windows/PC platforms.</a:t>
          </a:r>
        </a:p>
      </dgm:t>
    </dgm:pt>
    <dgm:pt modelId="{A712A2F3-42C2-44D5-B070-54C01AB523C8}" type="parTrans" cxnId="{CC471F2F-2835-4EC6-B197-F6BEC87535F7}">
      <dgm:prSet/>
      <dgm:spPr/>
      <dgm:t>
        <a:bodyPr/>
        <a:lstStyle/>
        <a:p>
          <a:endParaRPr lang="en-US"/>
        </a:p>
      </dgm:t>
    </dgm:pt>
    <dgm:pt modelId="{638B6A84-01AA-46EF-A5FF-66959B2292F1}" type="sibTrans" cxnId="{CC471F2F-2835-4EC6-B197-F6BEC87535F7}">
      <dgm:prSet/>
      <dgm:spPr/>
      <dgm:t>
        <a:bodyPr/>
        <a:lstStyle/>
        <a:p>
          <a:endParaRPr lang="en-US"/>
        </a:p>
      </dgm:t>
    </dgm:pt>
    <dgm:pt modelId="{9A373761-716A-4F2C-AB04-4A1F31D72642}">
      <dgm:prSet/>
      <dgm:spPr/>
      <dgm:t>
        <a:bodyPr/>
        <a:lstStyle/>
        <a:p>
          <a:pPr>
            <a:lnSpc>
              <a:spcPct val="100000"/>
            </a:lnSpc>
          </a:pPr>
          <a:r>
            <a:rPr lang="en-US"/>
            <a:t>Measures of effectiveness: Customer satisfaction, stakeholder satisfaction, project completion within budget and timeframe, retention rate, team performance.</a:t>
          </a:r>
        </a:p>
      </dgm:t>
    </dgm:pt>
    <dgm:pt modelId="{8168A12E-CBB8-4BFB-830A-4D62B625A9DA}" type="parTrans" cxnId="{40A61082-997A-4230-828F-DEDFA6F2218F}">
      <dgm:prSet/>
      <dgm:spPr/>
      <dgm:t>
        <a:bodyPr/>
        <a:lstStyle/>
        <a:p>
          <a:endParaRPr lang="en-US"/>
        </a:p>
      </dgm:t>
    </dgm:pt>
    <dgm:pt modelId="{73471F22-6B65-449B-BBC0-BB3A81569C67}" type="sibTrans" cxnId="{40A61082-997A-4230-828F-DEDFA6F2218F}">
      <dgm:prSet/>
      <dgm:spPr/>
      <dgm:t>
        <a:bodyPr/>
        <a:lstStyle/>
        <a:p>
          <a:endParaRPr lang="en-US"/>
        </a:p>
      </dgm:t>
    </dgm:pt>
    <dgm:pt modelId="{AEC437A8-E04B-4935-A396-E05885A765CF}" type="pres">
      <dgm:prSet presAssocID="{1036EAFF-91E3-4D6D-A646-0487E3CBB489}" presName="root" presStyleCnt="0">
        <dgm:presLayoutVars>
          <dgm:dir/>
          <dgm:resizeHandles val="exact"/>
        </dgm:presLayoutVars>
      </dgm:prSet>
      <dgm:spPr/>
    </dgm:pt>
    <dgm:pt modelId="{B4515C71-9064-47E2-8F72-41AD0A900A15}" type="pres">
      <dgm:prSet presAssocID="{7085F7B7-DA73-4189-B71B-697661C0CF4F}" presName="compNode" presStyleCnt="0"/>
      <dgm:spPr/>
    </dgm:pt>
    <dgm:pt modelId="{E05FE806-907C-46D6-8A82-CABAB2EF6B72}" type="pres">
      <dgm:prSet presAssocID="{7085F7B7-DA73-4189-B71B-697661C0CF4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33551B32-B308-4FCC-A481-3C88DF1B2718}" type="pres">
      <dgm:prSet presAssocID="{7085F7B7-DA73-4189-B71B-697661C0CF4F}" presName="spaceRect" presStyleCnt="0"/>
      <dgm:spPr/>
    </dgm:pt>
    <dgm:pt modelId="{518215C2-B499-43C4-AC64-1AF5A45A257D}" type="pres">
      <dgm:prSet presAssocID="{7085F7B7-DA73-4189-B71B-697661C0CF4F}" presName="textRect" presStyleLbl="revTx" presStyleIdx="0" presStyleCnt="7">
        <dgm:presLayoutVars>
          <dgm:chMax val="1"/>
          <dgm:chPref val="1"/>
        </dgm:presLayoutVars>
      </dgm:prSet>
      <dgm:spPr/>
    </dgm:pt>
    <dgm:pt modelId="{225DD161-DDA6-4F7D-AB1E-D0D96AF345AD}" type="pres">
      <dgm:prSet presAssocID="{810F563C-06C4-4069-B20F-277E2EC849C5}" presName="sibTrans" presStyleCnt="0"/>
      <dgm:spPr/>
    </dgm:pt>
    <dgm:pt modelId="{B123B57E-209D-431C-9D1E-8DD06BF69A8D}" type="pres">
      <dgm:prSet presAssocID="{E0063BB6-33E8-4DBC-9D85-04566F4FB284}" presName="compNode" presStyleCnt="0"/>
      <dgm:spPr/>
    </dgm:pt>
    <dgm:pt modelId="{B36C66CE-7836-4CE7-B4DF-F0B507701A87}" type="pres">
      <dgm:prSet presAssocID="{E0063BB6-33E8-4DBC-9D85-04566F4FB28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8F63F7A3-4283-4DDE-9A8C-B15FDF4FEA44}" type="pres">
      <dgm:prSet presAssocID="{E0063BB6-33E8-4DBC-9D85-04566F4FB284}" presName="spaceRect" presStyleCnt="0"/>
      <dgm:spPr/>
    </dgm:pt>
    <dgm:pt modelId="{8C767537-768B-45C7-9589-2BCFA669F232}" type="pres">
      <dgm:prSet presAssocID="{E0063BB6-33E8-4DBC-9D85-04566F4FB284}" presName="textRect" presStyleLbl="revTx" presStyleIdx="1" presStyleCnt="7">
        <dgm:presLayoutVars>
          <dgm:chMax val="1"/>
          <dgm:chPref val="1"/>
        </dgm:presLayoutVars>
      </dgm:prSet>
      <dgm:spPr/>
    </dgm:pt>
    <dgm:pt modelId="{DDA82E1B-2BB7-471F-98B1-52BC156B4C28}" type="pres">
      <dgm:prSet presAssocID="{6794CCFB-F05F-47FC-B0CE-9A60296A7A59}" presName="sibTrans" presStyleCnt="0"/>
      <dgm:spPr/>
    </dgm:pt>
    <dgm:pt modelId="{08533728-3753-4F51-90B5-8C2DD38C4E76}" type="pres">
      <dgm:prSet presAssocID="{77A1FA9A-A238-4C18-89DB-91F1242C67C3}" presName="compNode" presStyleCnt="0"/>
      <dgm:spPr/>
    </dgm:pt>
    <dgm:pt modelId="{77E97235-20E8-4FB2-A378-59B9944D8110}" type="pres">
      <dgm:prSet presAssocID="{77A1FA9A-A238-4C18-89DB-91F1242C67C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EB187015-3C9E-47CB-8857-941FCC20945B}" type="pres">
      <dgm:prSet presAssocID="{77A1FA9A-A238-4C18-89DB-91F1242C67C3}" presName="spaceRect" presStyleCnt="0"/>
      <dgm:spPr/>
    </dgm:pt>
    <dgm:pt modelId="{749D3662-FCB8-4761-8C58-716143A613E4}" type="pres">
      <dgm:prSet presAssocID="{77A1FA9A-A238-4C18-89DB-91F1242C67C3}" presName="textRect" presStyleLbl="revTx" presStyleIdx="2" presStyleCnt="7">
        <dgm:presLayoutVars>
          <dgm:chMax val="1"/>
          <dgm:chPref val="1"/>
        </dgm:presLayoutVars>
      </dgm:prSet>
      <dgm:spPr/>
    </dgm:pt>
    <dgm:pt modelId="{FBC0A078-E940-42F0-8CAF-651EC3E11F6C}" type="pres">
      <dgm:prSet presAssocID="{8AE5C371-B6DE-4967-89AA-EF1F12D5FDCD}" presName="sibTrans" presStyleCnt="0"/>
      <dgm:spPr/>
    </dgm:pt>
    <dgm:pt modelId="{E9A91658-9372-49F5-9CE1-C08741EAD0E5}" type="pres">
      <dgm:prSet presAssocID="{A7CC3FDA-7C46-4D98-B809-CA682394693B}" presName="compNode" presStyleCnt="0"/>
      <dgm:spPr/>
    </dgm:pt>
    <dgm:pt modelId="{CDA68F42-7A3F-440E-8306-24349928EE7F}" type="pres">
      <dgm:prSet presAssocID="{A7CC3FDA-7C46-4D98-B809-CA682394693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0F045F65-9D28-4BE4-BBB7-30BE918BF0FA}" type="pres">
      <dgm:prSet presAssocID="{A7CC3FDA-7C46-4D98-B809-CA682394693B}" presName="spaceRect" presStyleCnt="0"/>
      <dgm:spPr/>
    </dgm:pt>
    <dgm:pt modelId="{F0D4BDAE-D81F-4B21-A415-905EE4D744CD}" type="pres">
      <dgm:prSet presAssocID="{A7CC3FDA-7C46-4D98-B809-CA682394693B}" presName="textRect" presStyleLbl="revTx" presStyleIdx="3" presStyleCnt="7">
        <dgm:presLayoutVars>
          <dgm:chMax val="1"/>
          <dgm:chPref val="1"/>
        </dgm:presLayoutVars>
      </dgm:prSet>
      <dgm:spPr/>
    </dgm:pt>
    <dgm:pt modelId="{B4836699-9284-4F8C-AA13-915C898FD20F}" type="pres">
      <dgm:prSet presAssocID="{F2557623-3645-4C3E-A429-E84F0E73690D}" presName="sibTrans" presStyleCnt="0"/>
      <dgm:spPr/>
    </dgm:pt>
    <dgm:pt modelId="{8ED66C0D-749C-44BE-A27E-82EBA07F04C6}" type="pres">
      <dgm:prSet presAssocID="{C5FC821D-9168-42F8-909A-EF178E7F932E}" presName="compNode" presStyleCnt="0"/>
      <dgm:spPr/>
    </dgm:pt>
    <dgm:pt modelId="{906A1FDA-BBDC-4B24-927D-D1FD605BD5A0}" type="pres">
      <dgm:prSet presAssocID="{C5FC821D-9168-42F8-909A-EF178E7F932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DB7B33F1-D5CE-4CBA-8355-5E3770A79F39}" type="pres">
      <dgm:prSet presAssocID="{C5FC821D-9168-42F8-909A-EF178E7F932E}" presName="spaceRect" presStyleCnt="0"/>
      <dgm:spPr/>
    </dgm:pt>
    <dgm:pt modelId="{AA209757-66EC-4D9C-AFA8-E99C2C2A072D}" type="pres">
      <dgm:prSet presAssocID="{C5FC821D-9168-42F8-909A-EF178E7F932E}" presName="textRect" presStyleLbl="revTx" presStyleIdx="4" presStyleCnt="7">
        <dgm:presLayoutVars>
          <dgm:chMax val="1"/>
          <dgm:chPref val="1"/>
        </dgm:presLayoutVars>
      </dgm:prSet>
      <dgm:spPr/>
    </dgm:pt>
    <dgm:pt modelId="{EE40731A-F535-4255-90E7-C2006CACEC4A}" type="pres">
      <dgm:prSet presAssocID="{A771234B-6626-455B-BB6F-DDC05F3D1A81}" presName="sibTrans" presStyleCnt="0"/>
      <dgm:spPr/>
    </dgm:pt>
    <dgm:pt modelId="{F778AD6E-CF67-4884-9486-BAF109C527DC}" type="pres">
      <dgm:prSet presAssocID="{7141D790-A5B1-49FC-BA3A-6E60C1F3C1CA}" presName="compNode" presStyleCnt="0"/>
      <dgm:spPr/>
    </dgm:pt>
    <dgm:pt modelId="{C9219131-8052-4308-B185-930F564A0E00}" type="pres">
      <dgm:prSet presAssocID="{7141D790-A5B1-49FC-BA3A-6E60C1F3C1C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owser Window"/>
        </a:ext>
      </dgm:extLst>
    </dgm:pt>
    <dgm:pt modelId="{821ADE78-5C29-47C8-9C58-A3E6BE32D592}" type="pres">
      <dgm:prSet presAssocID="{7141D790-A5B1-49FC-BA3A-6E60C1F3C1CA}" presName="spaceRect" presStyleCnt="0"/>
      <dgm:spPr/>
    </dgm:pt>
    <dgm:pt modelId="{D1D0C307-CCDB-4E25-BB17-3C8C5ECCBF46}" type="pres">
      <dgm:prSet presAssocID="{7141D790-A5B1-49FC-BA3A-6E60C1F3C1CA}" presName="textRect" presStyleLbl="revTx" presStyleIdx="5" presStyleCnt="7">
        <dgm:presLayoutVars>
          <dgm:chMax val="1"/>
          <dgm:chPref val="1"/>
        </dgm:presLayoutVars>
      </dgm:prSet>
      <dgm:spPr/>
    </dgm:pt>
    <dgm:pt modelId="{96ECE684-B72A-4AE8-AC74-51B9AE0FA797}" type="pres">
      <dgm:prSet presAssocID="{638B6A84-01AA-46EF-A5FF-66959B2292F1}" presName="sibTrans" presStyleCnt="0"/>
      <dgm:spPr/>
    </dgm:pt>
    <dgm:pt modelId="{1C6EC5B8-BF9C-4071-99F0-AF87C546433E}" type="pres">
      <dgm:prSet presAssocID="{9A373761-716A-4F2C-AB04-4A1F31D72642}" presName="compNode" presStyleCnt="0"/>
      <dgm:spPr/>
    </dgm:pt>
    <dgm:pt modelId="{BD55148F-C0E7-4CC8-AD02-D2B7A19AA74F}" type="pres">
      <dgm:prSet presAssocID="{9A373761-716A-4F2C-AB04-4A1F31D7264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eeting"/>
        </a:ext>
      </dgm:extLst>
    </dgm:pt>
    <dgm:pt modelId="{E0A0AC66-268E-4547-8C6C-0C6FD29FE0CA}" type="pres">
      <dgm:prSet presAssocID="{9A373761-716A-4F2C-AB04-4A1F31D72642}" presName="spaceRect" presStyleCnt="0"/>
      <dgm:spPr/>
    </dgm:pt>
    <dgm:pt modelId="{6717EDF7-D530-43B0-9BA7-0BC18512E85A}" type="pres">
      <dgm:prSet presAssocID="{9A373761-716A-4F2C-AB04-4A1F31D72642}" presName="textRect" presStyleLbl="revTx" presStyleIdx="6" presStyleCnt="7">
        <dgm:presLayoutVars>
          <dgm:chMax val="1"/>
          <dgm:chPref val="1"/>
        </dgm:presLayoutVars>
      </dgm:prSet>
      <dgm:spPr/>
    </dgm:pt>
  </dgm:ptLst>
  <dgm:cxnLst>
    <dgm:cxn modelId="{93F6D205-8356-44CC-A9F0-ADFBF11FE96B}" srcId="{1036EAFF-91E3-4D6D-A646-0487E3CBB489}" destId="{A7CC3FDA-7C46-4D98-B809-CA682394693B}" srcOrd="3" destOrd="0" parTransId="{DDA362DD-7F7E-432E-A3A5-7904FADAAEE4}" sibTransId="{F2557623-3645-4C3E-A429-E84F0E73690D}"/>
    <dgm:cxn modelId="{45B8670A-E272-C641-92E0-EB13C378AB29}" type="presOf" srcId="{A7CC3FDA-7C46-4D98-B809-CA682394693B}" destId="{F0D4BDAE-D81F-4B21-A415-905EE4D744CD}" srcOrd="0" destOrd="0" presId="urn:microsoft.com/office/officeart/2018/2/layout/IconLabelList"/>
    <dgm:cxn modelId="{5F51BE17-13D5-4688-AA65-02CCD0ED1789}" srcId="{1036EAFF-91E3-4D6D-A646-0487E3CBB489}" destId="{C5FC821D-9168-42F8-909A-EF178E7F932E}" srcOrd="4" destOrd="0" parTransId="{B3B50260-35D4-4EC0-8E13-6082AB451448}" sibTransId="{A771234B-6626-455B-BB6F-DDC05F3D1A81}"/>
    <dgm:cxn modelId="{5A304218-F69D-2A4F-BC4B-AB62E5D3BD3A}" type="presOf" srcId="{77A1FA9A-A238-4C18-89DB-91F1242C67C3}" destId="{749D3662-FCB8-4761-8C58-716143A613E4}" srcOrd="0" destOrd="0" presId="urn:microsoft.com/office/officeart/2018/2/layout/IconLabelList"/>
    <dgm:cxn modelId="{CC471F2F-2835-4EC6-B197-F6BEC87535F7}" srcId="{1036EAFF-91E3-4D6D-A646-0487E3CBB489}" destId="{7141D790-A5B1-49FC-BA3A-6E60C1F3C1CA}" srcOrd="5" destOrd="0" parTransId="{A712A2F3-42C2-44D5-B070-54C01AB523C8}" sibTransId="{638B6A84-01AA-46EF-A5FF-66959B2292F1}"/>
    <dgm:cxn modelId="{F364434D-5DB9-E04E-BAD3-954FD630D539}" type="presOf" srcId="{E0063BB6-33E8-4DBC-9D85-04566F4FB284}" destId="{8C767537-768B-45C7-9589-2BCFA669F232}" srcOrd="0" destOrd="0" presId="urn:microsoft.com/office/officeart/2018/2/layout/IconLabelList"/>
    <dgm:cxn modelId="{C4FE7557-0695-2043-AB35-001F21F030C6}" type="presOf" srcId="{9A373761-716A-4F2C-AB04-4A1F31D72642}" destId="{6717EDF7-D530-43B0-9BA7-0BC18512E85A}" srcOrd="0" destOrd="0" presId="urn:microsoft.com/office/officeart/2018/2/layout/IconLabelList"/>
    <dgm:cxn modelId="{12A64366-DA18-475D-9AB9-F4E02D7A20A6}" srcId="{1036EAFF-91E3-4D6D-A646-0487E3CBB489}" destId="{77A1FA9A-A238-4C18-89DB-91F1242C67C3}" srcOrd="2" destOrd="0" parTransId="{BC15C59C-4918-42A9-813E-F5B0BCBD67EA}" sibTransId="{8AE5C371-B6DE-4967-89AA-EF1F12D5FDCD}"/>
    <dgm:cxn modelId="{72B4056B-4E2D-434A-8A3B-D950BC32A973}" type="presOf" srcId="{7141D790-A5B1-49FC-BA3A-6E60C1F3C1CA}" destId="{D1D0C307-CCDB-4E25-BB17-3C8C5ECCBF46}" srcOrd="0" destOrd="0" presId="urn:microsoft.com/office/officeart/2018/2/layout/IconLabelList"/>
    <dgm:cxn modelId="{AF8B2F80-3DA9-415F-88CF-79717E6ABDFC}" srcId="{1036EAFF-91E3-4D6D-A646-0487E3CBB489}" destId="{7085F7B7-DA73-4189-B71B-697661C0CF4F}" srcOrd="0" destOrd="0" parTransId="{60C1FD07-0B07-4A0F-BD32-6FB023306F2F}" sibTransId="{810F563C-06C4-4069-B20F-277E2EC849C5}"/>
    <dgm:cxn modelId="{40A61082-997A-4230-828F-DEDFA6F2218F}" srcId="{1036EAFF-91E3-4D6D-A646-0487E3CBB489}" destId="{9A373761-716A-4F2C-AB04-4A1F31D72642}" srcOrd="6" destOrd="0" parTransId="{8168A12E-CBB8-4BFB-830A-4D62B625A9DA}" sibTransId="{73471F22-6B65-449B-BBC0-BB3A81569C67}"/>
    <dgm:cxn modelId="{CF37A987-B413-044E-85FE-79779575EE3C}" type="presOf" srcId="{C5FC821D-9168-42F8-909A-EF178E7F932E}" destId="{AA209757-66EC-4D9C-AFA8-E99C2C2A072D}" srcOrd="0" destOrd="0" presId="urn:microsoft.com/office/officeart/2018/2/layout/IconLabelList"/>
    <dgm:cxn modelId="{C89F28BE-0D1B-174B-A55C-7511D1BAF2AB}" type="presOf" srcId="{7085F7B7-DA73-4189-B71B-697661C0CF4F}" destId="{518215C2-B499-43C4-AC64-1AF5A45A257D}" srcOrd="0" destOrd="0" presId="urn:microsoft.com/office/officeart/2018/2/layout/IconLabelList"/>
    <dgm:cxn modelId="{54359BC8-8E0F-48A2-A8DC-308D0E693BFD}" srcId="{1036EAFF-91E3-4D6D-A646-0487E3CBB489}" destId="{E0063BB6-33E8-4DBC-9D85-04566F4FB284}" srcOrd="1" destOrd="0" parTransId="{829E42F6-98AE-42E2-918A-8313396F9B4F}" sibTransId="{6794CCFB-F05F-47FC-B0CE-9A60296A7A59}"/>
    <dgm:cxn modelId="{5B0F8EE9-6533-A743-A346-817EF2EE30F5}" type="presOf" srcId="{1036EAFF-91E3-4D6D-A646-0487E3CBB489}" destId="{AEC437A8-E04B-4935-A396-E05885A765CF}" srcOrd="0" destOrd="0" presId="urn:microsoft.com/office/officeart/2018/2/layout/IconLabelList"/>
    <dgm:cxn modelId="{F37E25C0-69A4-D349-B309-A8A6D4DF22CE}" type="presParOf" srcId="{AEC437A8-E04B-4935-A396-E05885A765CF}" destId="{B4515C71-9064-47E2-8F72-41AD0A900A15}" srcOrd="0" destOrd="0" presId="urn:microsoft.com/office/officeart/2018/2/layout/IconLabelList"/>
    <dgm:cxn modelId="{C31B7EFB-20C8-E547-BB71-202F04FABBA7}" type="presParOf" srcId="{B4515C71-9064-47E2-8F72-41AD0A900A15}" destId="{E05FE806-907C-46D6-8A82-CABAB2EF6B72}" srcOrd="0" destOrd="0" presId="urn:microsoft.com/office/officeart/2018/2/layout/IconLabelList"/>
    <dgm:cxn modelId="{326814D2-FDFD-F343-9F78-D42E019FA6A3}" type="presParOf" srcId="{B4515C71-9064-47E2-8F72-41AD0A900A15}" destId="{33551B32-B308-4FCC-A481-3C88DF1B2718}" srcOrd="1" destOrd="0" presId="urn:microsoft.com/office/officeart/2018/2/layout/IconLabelList"/>
    <dgm:cxn modelId="{654F12AB-D8B8-B143-8E66-B7BEFCE6B9A4}" type="presParOf" srcId="{B4515C71-9064-47E2-8F72-41AD0A900A15}" destId="{518215C2-B499-43C4-AC64-1AF5A45A257D}" srcOrd="2" destOrd="0" presId="urn:microsoft.com/office/officeart/2018/2/layout/IconLabelList"/>
    <dgm:cxn modelId="{21CABFFF-BC7F-8348-A538-0FFFC717FEBF}" type="presParOf" srcId="{AEC437A8-E04B-4935-A396-E05885A765CF}" destId="{225DD161-DDA6-4F7D-AB1E-D0D96AF345AD}" srcOrd="1" destOrd="0" presId="urn:microsoft.com/office/officeart/2018/2/layout/IconLabelList"/>
    <dgm:cxn modelId="{F3AE1454-59F2-B24D-A373-D8C8DC55FADC}" type="presParOf" srcId="{AEC437A8-E04B-4935-A396-E05885A765CF}" destId="{B123B57E-209D-431C-9D1E-8DD06BF69A8D}" srcOrd="2" destOrd="0" presId="urn:microsoft.com/office/officeart/2018/2/layout/IconLabelList"/>
    <dgm:cxn modelId="{31FB4C7D-EF34-6A43-B6E7-B7224766B859}" type="presParOf" srcId="{B123B57E-209D-431C-9D1E-8DD06BF69A8D}" destId="{B36C66CE-7836-4CE7-B4DF-F0B507701A87}" srcOrd="0" destOrd="0" presId="urn:microsoft.com/office/officeart/2018/2/layout/IconLabelList"/>
    <dgm:cxn modelId="{9B28F748-3FF1-C049-9311-9BAC45152F5F}" type="presParOf" srcId="{B123B57E-209D-431C-9D1E-8DD06BF69A8D}" destId="{8F63F7A3-4283-4DDE-9A8C-B15FDF4FEA44}" srcOrd="1" destOrd="0" presId="urn:microsoft.com/office/officeart/2018/2/layout/IconLabelList"/>
    <dgm:cxn modelId="{CE241FF9-2C95-1447-A4DA-8E218D4B6F87}" type="presParOf" srcId="{B123B57E-209D-431C-9D1E-8DD06BF69A8D}" destId="{8C767537-768B-45C7-9589-2BCFA669F232}" srcOrd="2" destOrd="0" presId="urn:microsoft.com/office/officeart/2018/2/layout/IconLabelList"/>
    <dgm:cxn modelId="{78F98947-B63F-EA43-8B23-DC65B392C6D1}" type="presParOf" srcId="{AEC437A8-E04B-4935-A396-E05885A765CF}" destId="{DDA82E1B-2BB7-471F-98B1-52BC156B4C28}" srcOrd="3" destOrd="0" presId="urn:microsoft.com/office/officeart/2018/2/layout/IconLabelList"/>
    <dgm:cxn modelId="{A22E8600-E85D-634D-93A3-D21850203F34}" type="presParOf" srcId="{AEC437A8-E04B-4935-A396-E05885A765CF}" destId="{08533728-3753-4F51-90B5-8C2DD38C4E76}" srcOrd="4" destOrd="0" presId="urn:microsoft.com/office/officeart/2018/2/layout/IconLabelList"/>
    <dgm:cxn modelId="{71F4D28A-9CD3-934F-97D9-7475048B27FE}" type="presParOf" srcId="{08533728-3753-4F51-90B5-8C2DD38C4E76}" destId="{77E97235-20E8-4FB2-A378-59B9944D8110}" srcOrd="0" destOrd="0" presId="urn:microsoft.com/office/officeart/2018/2/layout/IconLabelList"/>
    <dgm:cxn modelId="{417F5679-9541-8447-B5E6-F1AA1F649384}" type="presParOf" srcId="{08533728-3753-4F51-90B5-8C2DD38C4E76}" destId="{EB187015-3C9E-47CB-8857-941FCC20945B}" srcOrd="1" destOrd="0" presId="urn:microsoft.com/office/officeart/2018/2/layout/IconLabelList"/>
    <dgm:cxn modelId="{22FB1EE7-5C8C-0D4F-83BE-B6414585E974}" type="presParOf" srcId="{08533728-3753-4F51-90B5-8C2DD38C4E76}" destId="{749D3662-FCB8-4761-8C58-716143A613E4}" srcOrd="2" destOrd="0" presId="urn:microsoft.com/office/officeart/2018/2/layout/IconLabelList"/>
    <dgm:cxn modelId="{5B2BB8EB-DAE6-004B-940E-8F736CD2350B}" type="presParOf" srcId="{AEC437A8-E04B-4935-A396-E05885A765CF}" destId="{FBC0A078-E940-42F0-8CAF-651EC3E11F6C}" srcOrd="5" destOrd="0" presId="urn:microsoft.com/office/officeart/2018/2/layout/IconLabelList"/>
    <dgm:cxn modelId="{00BADCA5-F803-3448-960A-713C84593296}" type="presParOf" srcId="{AEC437A8-E04B-4935-A396-E05885A765CF}" destId="{E9A91658-9372-49F5-9CE1-C08741EAD0E5}" srcOrd="6" destOrd="0" presId="urn:microsoft.com/office/officeart/2018/2/layout/IconLabelList"/>
    <dgm:cxn modelId="{5B2ED4B2-98CC-1848-BD6D-55402797328F}" type="presParOf" srcId="{E9A91658-9372-49F5-9CE1-C08741EAD0E5}" destId="{CDA68F42-7A3F-440E-8306-24349928EE7F}" srcOrd="0" destOrd="0" presId="urn:microsoft.com/office/officeart/2018/2/layout/IconLabelList"/>
    <dgm:cxn modelId="{FB20EC75-3A76-8E44-92E2-C589954B6304}" type="presParOf" srcId="{E9A91658-9372-49F5-9CE1-C08741EAD0E5}" destId="{0F045F65-9D28-4BE4-BBB7-30BE918BF0FA}" srcOrd="1" destOrd="0" presId="urn:microsoft.com/office/officeart/2018/2/layout/IconLabelList"/>
    <dgm:cxn modelId="{E136E1ED-0C43-834C-BB07-EA382921950B}" type="presParOf" srcId="{E9A91658-9372-49F5-9CE1-C08741EAD0E5}" destId="{F0D4BDAE-D81F-4B21-A415-905EE4D744CD}" srcOrd="2" destOrd="0" presId="urn:microsoft.com/office/officeart/2018/2/layout/IconLabelList"/>
    <dgm:cxn modelId="{1B1573BE-2722-5E42-96FF-76F5587F90F7}" type="presParOf" srcId="{AEC437A8-E04B-4935-A396-E05885A765CF}" destId="{B4836699-9284-4F8C-AA13-915C898FD20F}" srcOrd="7" destOrd="0" presId="urn:microsoft.com/office/officeart/2018/2/layout/IconLabelList"/>
    <dgm:cxn modelId="{63A6DA23-A9DE-BF49-A202-912D40003C98}" type="presParOf" srcId="{AEC437A8-E04B-4935-A396-E05885A765CF}" destId="{8ED66C0D-749C-44BE-A27E-82EBA07F04C6}" srcOrd="8" destOrd="0" presId="urn:microsoft.com/office/officeart/2018/2/layout/IconLabelList"/>
    <dgm:cxn modelId="{04B6106F-4C2E-8449-BA91-D37834B4CA9D}" type="presParOf" srcId="{8ED66C0D-749C-44BE-A27E-82EBA07F04C6}" destId="{906A1FDA-BBDC-4B24-927D-D1FD605BD5A0}" srcOrd="0" destOrd="0" presId="urn:microsoft.com/office/officeart/2018/2/layout/IconLabelList"/>
    <dgm:cxn modelId="{823849DB-DAEE-7E45-8A34-084A4F2BF7FA}" type="presParOf" srcId="{8ED66C0D-749C-44BE-A27E-82EBA07F04C6}" destId="{DB7B33F1-D5CE-4CBA-8355-5E3770A79F39}" srcOrd="1" destOrd="0" presId="urn:microsoft.com/office/officeart/2018/2/layout/IconLabelList"/>
    <dgm:cxn modelId="{8A87C88A-9641-5D4C-8E80-66D687AE1720}" type="presParOf" srcId="{8ED66C0D-749C-44BE-A27E-82EBA07F04C6}" destId="{AA209757-66EC-4D9C-AFA8-E99C2C2A072D}" srcOrd="2" destOrd="0" presId="urn:microsoft.com/office/officeart/2018/2/layout/IconLabelList"/>
    <dgm:cxn modelId="{27CDE095-E304-134E-B483-F36DF6A70397}" type="presParOf" srcId="{AEC437A8-E04B-4935-A396-E05885A765CF}" destId="{EE40731A-F535-4255-90E7-C2006CACEC4A}" srcOrd="9" destOrd="0" presId="urn:microsoft.com/office/officeart/2018/2/layout/IconLabelList"/>
    <dgm:cxn modelId="{48B28C7F-A1A9-0748-91C0-59C90235B2BA}" type="presParOf" srcId="{AEC437A8-E04B-4935-A396-E05885A765CF}" destId="{F778AD6E-CF67-4884-9486-BAF109C527DC}" srcOrd="10" destOrd="0" presId="urn:microsoft.com/office/officeart/2018/2/layout/IconLabelList"/>
    <dgm:cxn modelId="{2C926DA0-3512-7647-817A-4014EE3EDF6D}" type="presParOf" srcId="{F778AD6E-CF67-4884-9486-BAF109C527DC}" destId="{C9219131-8052-4308-B185-930F564A0E00}" srcOrd="0" destOrd="0" presId="urn:microsoft.com/office/officeart/2018/2/layout/IconLabelList"/>
    <dgm:cxn modelId="{F98F32E7-3125-7F40-9059-61BE453DA86D}" type="presParOf" srcId="{F778AD6E-CF67-4884-9486-BAF109C527DC}" destId="{821ADE78-5C29-47C8-9C58-A3E6BE32D592}" srcOrd="1" destOrd="0" presId="urn:microsoft.com/office/officeart/2018/2/layout/IconLabelList"/>
    <dgm:cxn modelId="{B8BC0DC3-4B09-5740-A1C2-160B31AEE2FE}" type="presParOf" srcId="{F778AD6E-CF67-4884-9486-BAF109C527DC}" destId="{D1D0C307-CCDB-4E25-BB17-3C8C5ECCBF46}" srcOrd="2" destOrd="0" presId="urn:microsoft.com/office/officeart/2018/2/layout/IconLabelList"/>
    <dgm:cxn modelId="{E0ECF8AA-BF61-F84C-8638-2BE14B98F7AB}" type="presParOf" srcId="{AEC437A8-E04B-4935-A396-E05885A765CF}" destId="{96ECE684-B72A-4AE8-AC74-51B9AE0FA797}" srcOrd="11" destOrd="0" presId="urn:microsoft.com/office/officeart/2018/2/layout/IconLabelList"/>
    <dgm:cxn modelId="{89A81360-C2FF-4047-BA87-376620CD893A}" type="presParOf" srcId="{AEC437A8-E04B-4935-A396-E05885A765CF}" destId="{1C6EC5B8-BF9C-4071-99F0-AF87C546433E}" srcOrd="12" destOrd="0" presId="urn:microsoft.com/office/officeart/2018/2/layout/IconLabelList"/>
    <dgm:cxn modelId="{0DC0E1E0-4022-6741-80FF-361117F0DC93}" type="presParOf" srcId="{1C6EC5B8-BF9C-4071-99F0-AF87C546433E}" destId="{BD55148F-C0E7-4CC8-AD02-D2B7A19AA74F}" srcOrd="0" destOrd="0" presId="urn:microsoft.com/office/officeart/2018/2/layout/IconLabelList"/>
    <dgm:cxn modelId="{3DD9A87F-8311-EE40-9603-9E681633A968}" type="presParOf" srcId="{1C6EC5B8-BF9C-4071-99F0-AF87C546433E}" destId="{E0A0AC66-268E-4547-8C6C-0C6FD29FE0CA}" srcOrd="1" destOrd="0" presId="urn:microsoft.com/office/officeart/2018/2/layout/IconLabelList"/>
    <dgm:cxn modelId="{5BC2AF7D-71BD-A04D-BD50-942B60394CF9}" type="presParOf" srcId="{1C6EC5B8-BF9C-4071-99F0-AF87C546433E}" destId="{6717EDF7-D530-43B0-9BA7-0BC18512E85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C79F37-6D52-4AFF-B5BF-0E5609FF4C05}" type="doc">
      <dgm:prSet loTypeId="urn:microsoft.com/office/officeart/2005/8/layout/vProcess5" loCatId="process" qsTypeId="urn:microsoft.com/office/officeart/2005/8/quickstyle/simple4" qsCatId="simple" csTypeId="urn:microsoft.com/office/officeart/2005/8/colors/accent0_3" csCatId="mainScheme" phldr="1"/>
      <dgm:spPr/>
      <dgm:t>
        <a:bodyPr/>
        <a:lstStyle/>
        <a:p>
          <a:endParaRPr lang="en-US"/>
        </a:p>
      </dgm:t>
    </dgm:pt>
    <dgm:pt modelId="{20967241-958D-47D2-917E-D6905ECA64F1}">
      <dgm:prSet/>
      <dgm:spPr/>
      <dgm:t>
        <a:bodyPr/>
        <a:lstStyle/>
        <a:p>
          <a:r>
            <a:rPr lang="en-US"/>
            <a:t>The software engineering team will employ Python programming within the Jupyter Notebook IDE, which was accessed through the Anaconda package, to do data analysis on client behavior.</a:t>
          </a:r>
        </a:p>
      </dgm:t>
    </dgm:pt>
    <dgm:pt modelId="{D7113BDC-F836-416E-8A0D-4E651428DDA5}" type="parTrans" cxnId="{5ECD2232-9B4E-401B-80F9-1E9A9957694E}">
      <dgm:prSet/>
      <dgm:spPr/>
      <dgm:t>
        <a:bodyPr/>
        <a:lstStyle/>
        <a:p>
          <a:endParaRPr lang="en-US"/>
        </a:p>
      </dgm:t>
    </dgm:pt>
    <dgm:pt modelId="{70A72B03-3316-48A1-88D2-2DE6F92DB90B}" type="sibTrans" cxnId="{5ECD2232-9B4E-401B-80F9-1E9A9957694E}">
      <dgm:prSet/>
      <dgm:spPr/>
      <dgm:t>
        <a:bodyPr/>
        <a:lstStyle/>
        <a:p>
          <a:endParaRPr lang="en-US"/>
        </a:p>
      </dgm:t>
    </dgm:pt>
    <dgm:pt modelId="{E1EE972F-F46F-4394-90DA-1DA6D15D472E}">
      <dgm:prSet/>
      <dgm:spPr/>
      <dgm:t>
        <a:bodyPr/>
        <a:lstStyle/>
        <a:p>
          <a:r>
            <a:rPr lang="en-US"/>
            <a:t>We kept our datasets in.csv files for easy access and administration.</a:t>
          </a:r>
        </a:p>
      </dgm:t>
    </dgm:pt>
    <dgm:pt modelId="{4E2F3A4D-26C6-4069-971E-D505D3B36BCD}" type="parTrans" cxnId="{5910682F-551F-4A5B-B5CF-B4E00F08B658}">
      <dgm:prSet/>
      <dgm:spPr/>
      <dgm:t>
        <a:bodyPr/>
        <a:lstStyle/>
        <a:p>
          <a:endParaRPr lang="en-US"/>
        </a:p>
      </dgm:t>
    </dgm:pt>
    <dgm:pt modelId="{E28F01CE-2E89-41CF-90EF-4CA083FD91A8}" type="sibTrans" cxnId="{5910682F-551F-4A5B-B5CF-B4E00F08B658}">
      <dgm:prSet/>
      <dgm:spPr/>
      <dgm:t>
        <a:bodyPr/>
        <a:lstStyle/>
        <a:p>
          <a:endParaRPr lang="en-US"/>
        </a:p>
      </dgm:t>
    </dgm:pt>
    <dgm:pt modelId="{F327C14F-9F6A-4325-9A7E-4AC1C1EA8788}">
      <dgm:prSet/>
      <dgm:spPr/>
      <dgm:t>
        <a:bodyPr/>
        <a:lstStyle/>
        <a:p>
          <a:r>
            <a:rPr lang="en-US"/>
            <a:t>To facilitate the analysis process, we made use of popular Python libraries such as Pandas, NumPy, Plotly, and Matplotlib</a:t>
          </a:r>
        </a:p>
      </dgm:t>
    </dgm:pt>
    <dgm:pt modelId="{91605FFC-34F9-4349-A22B-FCF9909A0887}" type="parTrans" cxnId="{8B478579-E2B6-4637-B824-351E347867B8}">
      <dgm:prSet/>
      <dgm:spPr/>
      <dgm:t>
        <a:bodyPr/>
        <a:lstStyle/>
        <a:p>
          <a:endParaRPr lang="en-US"/>
        </a:p>
      </dgm:t>
    </dgm:pt>
    <dgm:pt modelId="{D353DD18-85BE-4CC2-B9A1-A90A689242DA}" type="sibTrans" cxnId="{8B478579-E2B6-4637-B824-351E347867B8}">
      <dgm:prSet/>
      <dgm:spPr/>
      <dgm:t>
        <a:bodyPr/>
        <a:lstStyle/>
        <a:p>
          <a:endParaRPr lang="en-US"/>
        </a:p>
      </dgm:t>
    </dgm:pt>
    <dgm:pt modelId="{B4EAB343-28C8-4104-85AF-E0504DE0108E}">
      <dgm:prSet/>
      <dgm:spPr/>
      <dgm:t>
        <a:bodyPr/>
        <a:lstStyle/>
        <a:p>
          <a:r>
            <a:rPr lang="en-US"/>
            <a:t>The analytical method was K-means clustering, an unsupervised learning algorithm often used for market segmentation.</a:t>
          </a:r>
        </a:p>
      </dgm:t>
    </dgm:pt>
    <dgm:pt modelId="{BE51F07D-DAD0-4C5C-8A76-09CDA345C12B}" type="parTrans" cxnId="{5A6C9296-9482-4FC1-804C-BE82F658F4AE}">
      <dgm:prSet/>
      <dgm:spPr/>
      <dgm:t>
        <a:bodyPr/>
        <a:lstStyle/>
        <a:p>
          <a:endParaRPr lang="en-US"/>
        </a:p>
      </dgm:t>
    </dgm:pt>
    <dgm:pt modelId="{75358C31-493B-4DA4-80C3-137130DB4E86}" type="sibTrans" cxnId="{5A6C9296-9482-4FC1-804C-BE82F658F4AE}">
      <dgm:prSet/>
      <dgm:spPr/>
      <dgm:t>
        <a:bodyPr/>
        <a:lstStyle/>
        <a:p>
          <a:endParaRPr lang="en-US"/>
        </a:p>
      </dgm:t>
    </dgm:pt>
    <dgm:pt modelId="{DFC9C841-53C2-4142-83E7-0260EDA7F655}" type="pres">
      <dgm:prSet presAssocID="{4CC79F37-6D52-4AFF-B5BF-0E5609FF4C05}" presName="outerComposite" presStyleCnt="0">
        <dgm:presLayoutVars>
          <dgm:chMax val="5"/>
          <dgm:dir/>
          <dgm:resizeHandles val="exact"/>
        </dgm:presLayoutVars>
      </dgm:prSet>
      <dgm:spPr/>
    </dgm:pt>
    <dgm:pt modelId="{6B189E25-CC6A-4941-B0A3-B01F086BBFEC}" type="pres">
      <dgm:prSet presAssocID="{4CC79F37-6D52-4AFF-B5BF-0E5609FF4C05}" presName="dummyMaxCanvas" presStyleCnt="0">
        <dgm:presLayoutVars/>
      </dgm:prSet>
      <dgm:spPr/>
    </dgm:pt>
    <dgm:pt modelId="{F96ACE28-E440-F747-9F94-C6CE72AA51F4}" type="pres">
      <dgm:prSet presAssocID="{4CC79F37-6D52-4AFF-B5BF-0E5609FF4C05}" presName="FourNodes_1" presStyleLbl="node1" presStyleIdx="0" presStyleCnt="4">
        <dgm:presLayoutVars>
          <dgm:bulletEnabled val="1"/>
        </dgm:presLayoutVars>
      </dgm:prSet>
      <dgm:spPr/>
    </dgm:pt>
    <dgm:pt modelId="{F2EC5511-D8F3-0842-B87A-08DABC1D58B2}" type="pres">
      <dgm:prSet presAssocID="{4CC79F37-6D52-4AFF-B5BF-0E5609FF4C05}" presName="FourNodes_2" presStyleLbl="node1" presStyleIdx="1" presStyleCnt="4">
        <dgm:presLayoutVars>
          <dgm:bulletEnabled val="1"/>
        </dgm:presLayoutVars>
      </dgm:prSet>
      <dgm:spPr/>
    </dgm:pt>
    <dgm:pt modelId="{BBD508B9-7CC0-E04B-9446-E80F04DADC0D}" type="pres">
      <dgm:prSet presAssocID="{4CC79F37-6D52-4AFF-B5BF-0E5609FF4C05}" presName="FourNodes_3" presStyleLbl="node1" presStyleIdx="2" presStyleCnt="4">
        <dgm:presLayoutVars>
          <dgm:bulletEnabled val="1"/>
        </dgm:presLayoutVars>
      </dgm:prSet>
      <dgm:spPr/>
    </dgm:pt>
    <dgm:pt modelId="{F442524C-1BA9-3748-83E3-5B8BB27401CA}" type="pres">
      <dgm:prSet presAssocID="{4CC79F37-6D52-4AFF-B5BF-0E5609FF4C05}" presName="FourNodes_4" presStyleLbl="node1" presStyleIdx="3" presStyleCnt="4">
        <dgm:presLayoutVars>
          <dgm:bulletEnabled val="1"/>
        </dgm:presLayoutVars>
      </dgm:prSet>
      <dgm:spPr/>
    </dgm:pt>
    <dgm:pt modelId="{65EBB090-F36D-AC48-B883-74429C08107D}" type="pres">
      <dgm:prSet presAssocID="{4CC79F37-6D52-4AFF-B5BF-0E5609FF4C05}" presName="FourConn_1-2" presStyleLbl="fgAccFollowNode1" presStyleIdx="0" presStyleCnt="3">
        <dgm:presLayoutVars>
          <dgm:bulletEnabled val="1"/>
        </dgm:presLayoutVars>
      </dgm:prSet>
      <dgm:spPr/>
    </dgm:pt>
    <dgm:pt modelId="{6F399067-3C7E-5249-AEAB-55923AE021E3}" type="pres">
      <dgm:prSet presAssocID="{4CC79F37-6D52-4AFF-B5BF-0E5609FF4C05}" presName="FourConn_2-3" presStyleLbl="fgAccFollowNode1" presStyleIdx="1" presStyleCnt="3">
        <dgm:presLayoutVars>
          <dgm:bulletEnabled val="1"/>
        </dgm:presLayoutVars>
      </dgm:prSet>
      <dgm:spPr/>
    </dgm:pt>
    <dgm:pt modelId="{7E415BA0-54F5-BF40-870F-E54EA4CA32C1}" type="pres">
      <dgm:prSet presAssocID="{4CC79F37-6D52-4AFF-B5BF-0E5609FF4C05}" presName="FourConn_3-4" presStyleLbl="fgAccFollowNode1" presStyleIdx="2" presStyleCnt="3">
        <dgm:presLayoutVars>
          <dgm:bulletEnabled val="1"/>
        </dgm:presLayoutVars>
      </dgm:prSet>
      <dgm:spPr/>
    </dgm:pt>
    <dgm:pt modelId="{B614E6ED-CD31-8746-A0BD-BFA3B0F9FF32}" type="pres">
      <dgm:prSet presAssocID="{4CC79F37-6D52-4AFF-B5BF-0E5609FF4C05}" presName="FourNodes_1_text" presStyleLbl="node1" presStyleIdx="3" presStyleCnt="4">
        <dgm:presLayoutVars>
          <dgm:bulletEnabled val="1"/>
        </dgm:presLayoutVars>
      </dgm:prSet>
      <dgm:spPr/>
    </dgm:pt>
    <dgm:pt modelId="{1B27D771-F314-CA4D-8C38-0DD56334B8E6}" type="pres">
      <dgm:prSet presAssocID="{4CC79F37-6D52-4AFF-B5BF-0E5609FF4C05}" presName="FourNodes_2_text" presStyleLbl="node1" presStyleIdx="3" presStyleCnt="4">
        <dgm:presLayoutVars>
          <dgm:bulletEnabled val="1"/>
        </dgm:presLayoutVars>
      </dgm:prSet>
      <dgm:spPr/>
    </dgm:pt>
    <dgm:pt modelId="{45AB815A-29CA-EE41-9D56-B9FD81A29A77}" type="pres">
      <dgm:prSet presAssocID="{4CC79F37-6D52-4AFF-B5BF-0E5609FF4C05}" presName="FourNodes_3_text" presStyleLbl="node1" presStyleIdx="3" presStyleCnt="4">
        <dgm:presLayoutVars>
          <dgm:bulletEnabled val="1"/>
        </dgm:presLayoutVars>
      </dgm:prSet>
      <dgm:spPr/>
    </dgm:pt>
    <dgm:pt modelId="{03706F51-AE2E-3140-9FFE-58D423E7FDCB}" type="pres">
      <dgm:prSet presAssocID="{4CC79F37-6D52-4AFF-B5BF-0E5609FF4C05}" presName="FourNodes_4_text" presStyleLbl="node1" presStyleIdx="3" presStyleCnt="4">
        <dgm:presLayoutVars>
          <dgm:bulletEnabled val="1"/>
        </dgm:presLayoutVars>
      </dgm:prSet>
      <dgm:spPr/>
    </dgm:pt>
  </dgm:ptLst>
  <dgm:cxnLst>
    <dgm:cxn modelId="{5910682F-551F-4A5B-B5CF-B4E00F08B658}" srcId="{4CC79F37-6D52-4AFF-B5BF-0E5609FF4C05}" destId="{E1EE972F-F46F-4394-90DA-1DA6D15D472E}" srcOrd="1" destOrd="0" parTransId="{4E2F3A4D-26C6-4069-971E-D505D3B36BCD}" sibTransId="{E28F01CE-2E89-41CF-90EF-4CA083FD91A8}"/>
    <dgm:cxn modelId="{5ECD2232-9B4E-401B-80F9-1E9A9957694E}" srcId="{4CC79F37-6D52-4AFF-B5BF-0E5609FF4C05}" destId="{20967241-958D-47D2-917E-D6905ECA64F1}" srcOrd="0" destOrd="0" parTransId="{D7113BDC-F836-416E-8A0D-4E651428DDA5}" sibTransId="{70A72B03-3316-48A1-88D2-2DE6F92DB90B}"/>
    <dgm:cxn modelId="{2A62A43A-561A-8947-BD57-31EFA631524D}" type="presOf" srcId="{20967241-958D-47D2-917E-D6905ECA64F1}" destId="{F96ACE28-E440-F747-9F94-C6CE72AA51F4}" srcOrd="0" destOrd="0" presId="urn:microsoft.com/office/officeart/2005/8/layout/vProcess5"/>
    <dgm:cxn modelId="{57C78247-EB52-D648-BF72-611328423C37}" type="presOf" srcId="{D353DD18-85BE-4CC2-B9A1-A90A689242DA}" destId="{7E415BA0-54F5-BF40-870F-E54EA4CA32C1}" srcOrd="0" destOrd="0" presId="urn:microsoft.com/office/officeart/2005/8/layout/vProcess5"/>
    <dgm:cxn modelId="{C3CAF74B-ACC7-1A49-B301-A34FA8E1C0C8}" type="presOf" srcId="{E1EE972F-F46F-4394-90DA-1DA6D15D472E}" destId="{1B27D771-F314-CA4D-8C38-0DD56334B8E6}" srcOrd="1" destOrd="0" presId="urn:microsoft.com/office/officeart/2005/8/layout/vProcess5"/>
    <dgm:cxn modelId="{9E26774D-4065-6049-A244-FDEA540E0083}" type="presOf" srcId="{F327C14F-9F6A-4325-9A7E-4AC1C1EA8788}" destId="{45AB815A-29CA-EE41-9D56-B9FD81A29A77}" srcOrd="1" destOrd="0" presId="urn:microsoft.com/office/officeart/2005/8/layout/vProcess5"/>
    <dgm:cxn modelId="{35DD5256-B93A-7740-BDAB-B9E3D3640F56}" type="presOf" srcId="{E1EE972F-F46F-4394-90DA-1DA6D15D472E}" destId="{F2EC5511-D8F3-0842-B87A-08DABC1D58B2}" srcOrd="0" destOrd="0" presId="urn:microsoft.com/office/officeart/2005/8/layout/vProcess5"/>
    <dgm:cxn modelId="{AA44CC57-9D80-BE4A-8712-7571D1A62AE9}" type="presOf" srcId="{F327C14F-9F6A-4325-9A7E-4AC1C1EA8788}" destId="{BBD508B9-7CC0-E04B-9446-E80F04DADC0D}" srcOrd="0" destOrd="0" presId="urn:microsoft.com/office/officeart/2005/8/layout/vProcess5"/>
    <dgm:cxn modelId="{FC23D763-3ADB-D747-995D-4B49CA0A78BE}" type="presOf" srcId="{B4EAB343-28C8-4104-85AF-E0504DE0108E}" destId="{F442524C-1BA9-3748-83E3-5B8BB27401CA}" srcOrd="0" destOrd="0" presId="urn:microsoft.com/office/officeart/2005/8/layout/vProcess5"/>
    <dgm:cxn modelId="{F024DC6E-7868-B547-B0D7-B5D0AD44079A}" type="presOf" srcId="{E28F01CE-2E89-41CF-90EF-4CA083FD91A8}" destId="{6F399067-3C7E-5249-AEAB-55923AE021E3}" srcOrd="0" destOrd="0" presId="urn:microsoft.com/office/officeart/2005/8/layout/vProcess5"/>
    <dgm:cxn modelId="{8B478579-E2B6-4637-B824-351E347867B8}" srcId="{4CC79F37-6D52-4AFF-B5BF-0E5609FF4C05}" destId="{F327C14F-9F6A-4325-9A7E-4AC1C1EA8788}" srcOrd="2" destOrd="0" parTransId="{91605FFC-34F9-4349-A22B-FCF9909A0887}" sibTransId="{D353DD18-85BE-4CC2-B9A1-A90A689242DA}"/>
    <dgm:cxn modelId="{5A6C9296-9482-4FC1-804C-BE82F658F4AE}" srcId="{4CC79F37-6D52-4AFF-B5BF-0E5609FF4C05}" destId="{B4EAB343-28C8-4104-85AF-E0504DE0108E}" srcOrd="3" destOrd="0" parTransId="{BE51F07D-DAD0-4C5C-8A76-09CDA345C12B}" sibTransId="{75358C31-493B-4DA4-80C3-137130DB4E86}"/>
    <dgm:cxn modelId="{C3C061AD-5EE5-AF45-A58F-FE53EC0976BE}" type="presOf" srcId="{4CC79F37-6D52-4AFF-B5BF-0E5609FF4C05}" destId="{DFC9C841-53C2-4142-83E7-0260EDA7F655}" srcOrd="0" destOrd="0" presId="urn:microsoft.com/office/officeart/2005/8/layout/vProcess5"/>
    <dgm:cxn modelId="{34B974C3-A3F8-F743-9FB4-5154441BEE3F}" type="presOf" srcId="{70A72B03-3316-48A1-88D2-2DE6F92DB90B}" destId="{65EBB090-F36D-AC48-B883-74429C08107D}" srcOrd="0" destOrd="0" presId="urn:microsoft.com/office/officeart/2005/8/layout/vProcess5"/>
    <dgm:cxn modelId="{868884C4-1334-8D49-8E2A-9CFFB00F3A17}" type="presOf" srcId="{20967241-958D-47D2-917E-D6905ECA64F1}" destId="{B614E6ED-CD31-8746-A0BD-BFA3B0F9FF32}" srcOrd="1" destOrd="0" presId="urn:microsoft.com/office/officeart/2005/8/layout/vProcess5"/>
    <dgm:cxn modelId="{E85B9AEF-46BD-2B49-BB1E-4DE4EBFC3BC3}" type="presOf" srcId="{B4EAB343-28C8-4104-85AF-E0504DE0108E}" destId="{03706F51-AE2E-3140-9FFE-58D423E7FDCB}" srcOrd="1" destOrd="0" presId="urn:microsoft.com/office/officeart/2005/8/layout/vProcess5"/>
    <dgm:cxn modelId="{20BA449F-7535-DE43-9073-9E4027E09184}" type="presParOf" srcId="{DFC9C841-53C2-4142-83E7-0260EDA7F655}" destId="{6B189E25-CC6A-4941-B0A3-B01F086BBFEC}" srcOrd="0" destOrd="0" presId="urn:microsoft.com/office/officeart/2005/8/layout/vProcess5"/>
    <dgm:cxn modelId="{4B80F89A-09DB-1046-A9E1-24224706A08A}" type="presParOf" srcId="{DFC9C841-53C2-4142-83E7-0260EDA7F655}" destId="{F96ACE28-E440-F747-9F94-C6CE72AA51F4}" srcOrd="1" destOrd="0" presId="urn:microsoft.com/office/officeart/2005/8/layout/vProcess5"/>
    <dgm:cxn modelId="{D32DCB49-A4EE-A84B-A5A8-38CCB4864C71}" type="presParOf" srcId="{DFC9C841-53C2-4142-83E7-0260EDA7F655}" destId="{F2EC5511-D8F3-0842-B87A-08DABC1D58B2}" srcOrd="2" destOrd="0" presId="urn:microsoft.com/office/officeart/2005/8/layout/vProcess5"/>
    <dgm:cxn modelId="{F77177C6-5D8C-0846-A1A4-6376514B165F}" type="presParOf" srcId="{DFC9C841-53C2-4142-83E7-0260EDA7F655}" destId="{BBD508B9-7CC0-E04B-9446-E80F04DADC0D}" srcOrd="3" destOrd="0" presId="urn:microsoft.com/office/officeart/2005/8/layout/vProcess5"/>
    <dgm:cxn modelId="{ECC68438-6D1F-864E-A39D-C36276BD28FE}" type="presParOf" srcId="{DFC9C841-53C2-4142-83E7-0260EDA7F655}" destId="{F442524C-1BA9-3748-83E3-5B8BB27401CA}" srcOrd="4" destOrd="0" presId="urn:microsoft.com/office/officeart/2005/8/layout/vProcess5"/>
    <dgm:cxn modelId="{2CBB64A0-426F-2E42-95EC-14F31D08DDC7}" type="presParOf" srcId="{DFC9C841-53C2-4142-83E7-0260EDA7F655}" destId="{65EBB090-F36D-AC48-B883-74429C08107D}" srcOrd="5" destOrd="0" presId="urn:microsoft.com/office/officeart/2005/8/layout/vProcess5"/>
    <dgm:cxn modelId="{4DABDBC2-EC89-2A4A-A589-C7097D38E73E}" type="presParOf" srcId="{DFC9C841-53C2-4142-83E7-0260EDA7F655}" destId="{6F399067-3C7E-5249-AEAB-55923AE021E3}" srcOrd="6" destOrd="0" presId="urn:microsoft.com/office/officeart/2005/8/layout/vProcess5"/>
    <dgm:cxn modelId="{02FBA1FD-4BFC-D94E-B90E-11BF238930C4}" type="presParOf" srcId="{DFC9C841-53C2-4142-83E7-0260EDA7F655}" destId="{7E415BA0-54F5-BF40-870F-E54EA4CA32C1}" srcOrd="7" destOrd="0" presId="urn:microsoft.com/office/officeart/2005/8/layout/vProcess5"/>
    <dgm:cxn modelId="{E34D7112-82D3-B140-B6E0-08CC43B9CDC5}" type="presParOf" srcId="{DFC9C841-53C2-4142-83E7-0260EDA7F655}" destId="{B614E6ED-CD31-8746-A0BD-BFA3B0F9FF32}" srcOrd="8" destOrd="0" presId="urn:microsoft.com/office/officeart/2005/8/layout/vProcess5"/>
    <dgm:cxn modelId="{E2857C3A-9799-964B-BD1B-CDC2E692A4D8}" type="presParOf" srcId="{DFC9C841-53C2-4142-83E7-0260EDA7F655}" destId="{1B27D771-F314-CA4D-8C38-0DD56334B8E6}" srcOrd="9" destOrd="0" presId="urn:microsoft.com/office/officeart/2005/8/layout/vProcess5"/>
    <dgm:cxn modelId="{9A93E871-7D42-CC4D-AF06-F2D96D5F9A59}" type="presParOf" srcId="{DFC9C841-53C2-4142-83E7-0260EDA7F655}" destId="{45AB815A-29CA-EE41-9D56-B9FD81A29A77}" srcOrd="10" destOrd="0" presId="urn:microsoft.com/office/officeart/2005/8/layout/vProcess5"/>
    <dgm:cxn modelId="{1C65B5BF-CD52-C747-BD5E-ABDA0999BA35}" type="presParOf" srcId="{DFC9C841-53C2-4142-83E7-0260EDA7F655}" destId="{03706F51-AE2E-3140-9FFE-58D423E7FDCB}"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A55B0A-135C-4C88-B765-230768CE790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4E528DB-EA23-4391-AC16-D2B6A8F4D7EF}">
      <dgm:prSet/>
      <dgm:spPr/>
      <dgm:t>
        <a:bodyPr/>
        <a:lstStyle/>
        <a:p>
          <a:r>
            <a:rPr lang="en-US" dirty="0"/>
            <a:t>Customer Dataset: Description of the dataset with 2000 records and 8 columns. Insights on customer profiles and their impact on purchase decisions.</a:t>
          </a:r>
        </a:p>
      </dgm:t>
    </dgm:pt>
    <dgm:pt modelId="{15CB3E6E-5A82-4BD9-8B2A-B6321C06BF40}" type="parTrans" cxnId="{33C7A037-61FC-4AD2-A8D2-061CFC70DB40}">
      <dgm:prSet/>
      <dgm:spPr/>
      <dgm:t>
        <a:bodyPr/>
        <a:lstStyle/>
        <a:p>
          <a:endParaRPr lang="en-US"/>
        </a:p>
      </dgm:t>
    </dgm:pt>
    <dgm:pt modelId="{CCBF2173-1D1A-4254-82BD-EC80F707CCE4}" type="sibTrans" cxnId="{33C7A037-61FC-4AD2-A8D2-061CFC70DB40}">
      <dgm:prSet/>
      <dgm:spPr/>
      <dgm:t>
        <a:bodyPr/>
        <a:lstStyle/>
        <a:p>
          <a:endParaRPr lang="en-US"/>
        </a:p>
      </dgm:t>
    </dgm:pt>
    <dgm:pt modelId="{D95BAD7E-C20E-4FEC-91A3-BAFDE1839EF2}">
      <dgm:prSet/>
      <dgm:spPr/>
      <dgm:t>
        <a:bodyPr/>
        <a:lstStyle/>
        <a:p>
          <a:r>
            <a:rPr lang="en-US" dirty="0"/>
            <a:t>Survey Dataset: Description of the dataset created with 213 entries and 29 columns. Insights on online shopping behavior during and after COVID-19.</a:t>
          </a:r>
        </a:p>
      </dgm:t>
    </dgm:pt>
    <dgm:pt modelId="{F8F67B81-84BE-43DC-8DA0-65C241DEC065}" type="parTrans" cxnId="{C885E7CF-922F-469B-A60B-5A31BD829360}">
      <dgm:prSet/>
      <dgm:spPr/>
      <dgm:t>
        <a:bodyPr/>
        <a:lstStyle/>
        <a:p>
          <a:endParaRPr lang="en-US"/>
        </a:p>
      </dgm:t>
    </dgm:pt>
    <dgm:pt modelId="{A3171200-F2D8-4652-9AF7-1EB46112AA89}" type="sibTrans" cxnId="{C885E7CF-922F-469B-A60B-5A31BD829360}">
      <dgm:prSet/>
      <dgm:spPr/>
      <dgm:t>
        <a:bodyPr/>
        <a:lstStyle/>
        <a:p>
          <a:endParaRPr lang="en-US"/>
        </a:p>
      </dgm:t>
    </dgm:pt>
    <dgm:pt modelId="{F422469E-ABD9-4509-8ACC-400BA6EBF394}">
      <dgm:prSet/>
      <dgm:spPr/>
      <dgm:t>
        <a:bodyPr/>
        <a:lstStyle/>
        <a:p>
          <a:r>
            <a:rPr lang="en-US" dirty="0"/>
            <a:t>Analysis techniques: ML model using k-means clustering algorithm for identifying patterns and clusters in the datasets.</a:t>
          </a:r>
        </a:p>
      </dgm:t>
    </dgm:pt>
    <dgm:pt modelId="{81025BFD-B113-48F2-9C27-1BD6EEBA4CBE}" type="parTrans" cxnId="{03A3A22C-CF34-4574-BFAF-2A64E0E7BFF4}">
      <dgm:prSet/>
      <dgm:spPr/>
      <dgm:t>
        <a:bodyPr/>
        <a:lstStyle/>
        <a:p>
          <a:endParaRPr lang="en-US"/>
        </a:p>
      </dgm:t>
    </dgm:pt>
    <dgm:pt modelId="{D0853244-EF6A-4A38-9A20-75C441B105E6}" type="sibTrans" cxnId="{03A3A22C-CF34-4574-BFAF-2A64E0E7BFF4}">
      <dgm:prSet/>
      <dgm:spPr/>
      <dgm:t>
        <a:bodyPr/>
        <a:lstStyle/>
        <a:p>
          <a:endParaRPr lang="en-US"/>
        </a:p>
      </dgm:t>
    </dgm:pt>
    <dgm:pt modelId="{B99925CB-F2E3-4148-BD13-CF6ED9261856}" type="pres">
      <dgm:prSet presAssocID="{D1A55B0A-135C-4C88-B765-230768CE7906}" presName="root" presStyleCnt="0">
        <dgm:presLayoutVars>
          <dgm:dir/>
          <dgm:resizeHandles val="exact"/>
        </dgm:presLayoutVars>
      </dgm:prSet>
      <dgm:spPr/>
    </dgm:pt>
    <dgm:pt modelId="{1E31980B-99F9-449D-8DEC-9D36FDAAC445}" type="pres">
      <dgm:prSet presAssocID="{34E528DB-EA23-4391-AC16-D2B6A8F4D7EF}" presName="compNode" presStyleCnt="0"/>
      <dgm:spPr/>
    </dgm:pt>
    <dgm:pt modelId="{F33DD3E3-B7FF-4125-A8D2-ED8E2F1A811B}" type="pres">
      <dgm:prSet presAssocID="{34E528DB-EA23-4391-AC16-D2B6A8F4D7EF}" presName="bgRect" presStyleLbl="bgShp" presStyleIdx="0" presStyleCnt="3"/>
      <dgm:spPr/>
    </dgm:pt>
    <dgm:pt modelId="{08DBB248-3D79-4553-B40B-CFECEDD191E1}" type="pres">
      <dgm:prSet presAssocID="{34E528DB-EA23-4391-AC16-D2B6A8F4D7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D877193-3844-47B1-8072-4EDACFC8A562}" type="pres">
      <dgm:prSet presAssocID="{34E528DB-EA23-4391-AC16-D2B6A8F4D7EF}" presName="spaceRect" presStyleCnt="0"/>
      <dgm:spPr/>
    </dgm:pt>
    <dgm:pt modelId="{12197E8A-3C99-4680-86DD-68E89A6FBAAA}" type="pres">
      <dgm:prSet presAssocID="{34E528DB-EA23-4391-AC16-D2B6A8F4D7EF}" presName="parTx" presStyleLbl="revTx" presStyleIdx="0" presStyleCnt="3">
        <dgm:presLayoutVars>
          <dgm:chMax val="0"/>
          <dgm:chPref val="0"/>
        </dgm:presLayoutVars>
      </dgm:prSet>
      <dgm:spPr/>
    </dgm:pt>
    <dgm:pt modelId="{7A99217E-1A34-45F4-9A18-FBEEE89BB4B8}" type="pres">
      <dgm:prSet presAssocID="{CCBF2173-1D1A-4254-82BD-EC80F707CCE4}" presName="sibTrans" presStyleCnt="0"/>
      <dgm:spPr/>
    </dgm:pt>
    <dgm:pt modelId="{35AFF862-278D-4819-8959-981248C953D1}" type="pres">
      <dgm:prSet presAssocID="{D95BAD7E-C20E-4FEC-91A3-BAFDE1839EF2}" presName="compNode" presStyleCnt="0"/>
      <dgm:spPr/>
    </dgm:pt>
    <dgm:pt modelId="{8145D9D3-CA01-4DD6-8EE8-FA9F27ABDDF3}" type="pres">
      <dgm:prSet presAssocID="{D95BAD7E-C20E-4FEC-91A3-BAFDE1839EF2}" presName="bgRect" presStyleLbl="bgShp" presStyleIdx="1" presStyleCnt="3"/>
      <dgm:spPr/>
    </dgm:pt>
    <dgm:pt modelId="{1F05986E-D152-45E3-A2D7-E2F4FCCD3402}" type="pres">
      <dgm:prSet presAssocID="{D95BAD7E-C20E-4FEC-91A3-BAFDE1839E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496E97D-22A0-4234-9DFB-2CD24F860108}" type="pres">
      <dgm:prSet presAssocID="{D95BAD7E-C20E-4FEC-91A3-BAFDE1839EF2}" presName="spaceRect" presStyleCnt="0"/>
      <dgm:spPr/>
    </dgm:pt>
    <dgm:pt modelId="{3B7A9506-D538-421F-946B-9E11B9BAC70E}" type="pres">
      <dgm:prSet presAssocID="{D95BAD7E-C20E-4FEC-91A3-BAFDE1839EF2}" presName="parTx" presStyleLbl="revTx" presStyleIdx="1" presStyleCnt="3">
        <dgm:presLayoutVars>
          <dgm:chMax val="0"/>
          <dgm:chPref val="0"/>
        </dgm:presLayoutVars>
      </dgm:prSet>
      <dgm:spPr/>
    </dgm:pt>
    <dgm:pt modelId="{25F8B642-ADBF-4C8F-9297-CD2FC1013A3B}" type="pres">
      <dgm:prSet presAssocID="{A3171200-F2D8-4652-9AF7-1EB46112AA89}" presName="sibTrans" presStyleCnt="0"/>
      <dgm:spPr/>
    </dgm:pt>
    <dgm:pt modelId="{2C980072-7737-48CA-A6CC-DF3CFBE9FAD7}" type="pres">
      <dgm:prSet presAssocID="{F422469E-ABD9-4509-8ACC-400BA6EBF394}" presName="compNode" presStyleCnt="0"/>
      <dgm:spPr/>
    </dgm:pt>
    <dgm:pt modelId="{EFDACF5A-558A-4DFA-AAA1-65BFD95A1528}" type="pres">
      <dgm:prSet presAssocID="{F422469E-ABD9-4509-8ACC-400BA6EBF394}" presName="bgRect" presStyleLbl="bgShp" presStyleIdx="2" presStyleCnt="3"/>
      <dgm:spPr/>
    </dgm:pt>
    <dgm:pt modelId="{F5DB169A-6A78-4242-8B64-FCDEFD8EF830}" type="pres">
      <dgm:prSet presAssocID="{F422469E-ABD9-4509-8ACC-400BA6EBF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9A14B4D-985D-4B85-A99F-487056EB7B8E}" type="pres">
      <dgm:prSet presAssocID="{F422469E-ABD9-4509-8ACC-400BA6EBF394}" presName="spaceRect" presStyleCnt="0"/>
      <dgm:spPr/>
    </dgm:pt>
    <dgm:pt modelId="{8B5FA797-DA4B-4150-B716-FDE4A5186904}" type="pres">
      <dgm:prSet presAssocID="{F422469E-ABD9-4509-8ACC-400BA6EBF394}" presName="parTx" presStyleLbl="revTx" presStyleIdx="2" presStyleCnt="3">
        <dgm:presLayoutVars>
          <dgm:chMax val="0"/>
          <dgm:chPref val="0"/>
        </dgm:presLayoutVars>
      </dgm:prSet>
      <dgm:spPr/>
    </dgm:pt>
  </dgm:ptLst>
  <dgm:cxnLst>
    <dgm:cxn modelId="{91E59226-A233-450C-8810-D7766587A80E}" type="presOf" srcId="{D95BAD7E-C20E-4FEC-91A3-BAFDE1839EF2}" destId="{3B7A9506-D538-421F-946B-9E11B9BAC70E}" srcOrd="0" destOrd="0" presId="urn:microsoft.com/office/officeart/2018/2/layout/IconVerticalSolidList"/>
    <dgm:cxn modelId="{5A948627-C45E-48FB-90F6-EF04403B5A8E}" type="presOf" srcId="{D1A55B0A-135C-4C88-B765-230768CE7906}" destId="{B99925CB-F2E3-4148-BD13-CF6ED9261856}" srcOrd="0" destOrd="0" presId="urn:microsoft.com/office/officeart/2018/2/layout/IconVerticalSolidList"/>
    <dgm:cxn modelId="{03A3A22C-CF34-4574-BFAF-2A64E0E7BFF4}" srcId="{D1A55B0A-135C-4C88-B765-230768CE7906}" destId="{F422469E-ABD9-4509-8ACC-400BA6EBF394}" srcOrd="2" destOrd="0" parTransId="{81025BFD-B113-48F2-9C27-1BD6EEBA4CBE}" sibTransId="{D0853244-EF6A-4A38-9A20-75C441B105E6}"/>
    <dgm:cxn modelId="{33C7A037-61FC-4AD2-A8D2-061CFC70DB40}" srcId="{D1A55B0A-135C-4C88-B765-230768CE7906}" destId="{34E528DB-EA23-4391-AC16-D2B6A8F4D7EF}" srcOrd="0" destOrd="0" parTransId="{15CB3E6E-5A82-4BD9-8B2A-B6321C06BF40}" sibTransId="{CCBF2173-1D1A-4254-82BD-EC80F707CCE4}"/>
    <dgm:cxn modelId="{E0A4D04E-1CFA-4EF2-8F0B-694F38C96549}" type="presOf" srcId="{F422469E-ABD9-4509-8ACC-400BA6EBF394}" destId="{8B5FA797-DA4B-4150-B716-FDE4A5186904}" srcOrd="0" destOrd="0" presId="urn:microsoft.com/office/officeart/2018/2/layout/IconVerticalSolidList"/>
    <dgm:cxn modelId="{C885E7CF-922F-469B-A60B-5A31BD829360}" srcId="{D1A55B0A-135C-4C88-B765-230768CE7906}" destId="{D95BAD7E-C20E-4FEC-91A3-BAFDE1839EF2}" srcOrd="1" destOrd="0" parTransId="{F8F67B81-84BE-43DC-8DA0-65C241DEC065}" sibTransId="{A3171200-F2D8-4652-9AF7-1EB46112AA89}"/>
    <dgm:cxn modelId="{CC1EEBDB-3756-4C4D-BDF4-BF6DC223BDAA}" type="presOf" srcId="{34E528DB-EA23-4391-AC16-D2B6A8F4D7EF}" destId="{12197E8A-3C99-4680-86DD-68E89A6FBAAA}" srcOrd="0" destOrd="0" presId="urn:microsoft.com/office/officeart/2018/2/layout/IconVerticalSolidList"/>
    <dgm:cxn modelId="{ECA0934F-D5B4-4401-8F73-E565B1DF82D9}" type="presParOf" srcId="{B99925CB-F2E3-4148-BD13-CF6ED9261856}" destId="{1E31980B-99F9-449D-8DEC-9D36FDAAC445}" srcOrd="0" destOrd="0" presId="urn:microsoft.com/office/officeart/2018/2/layout/IconVerticalSolidList"/>
    <dgm:cxn modelId="{9B16DBEB-478F-49E5-AA72-7BA0FA5F1012}" type="presParOf" srcId="{1E31980B-99F9-449D-8DEC-9D36FDAAC445}" destId="{F33DD3E3-B7FF-4125-A8D2-ED8E2F1A811B}" srcOrd="0" destOrd="0" presId="urn:microsoft.com/office/officeart/2018/2/layout/IconVerticalSolidList"/>
    <dgm:cxn modelId="{ACCA5D8F-4FE2-4216-883C-1181BD220570}" type="presParOf" srcId="{1E31980B-99F9-449D-8DEC-9D36FDAAC445}" destId="{08DBB248-3D79-4553-B40B-CFECEDD191E1}" srcOrd="1" destOrd="0" presId="urn:microsoft.com/office/officeart/2018/2/layout/IconVerticalSolidList"/>
    <dgm:cxn modelId="{C46172E5-A9EC-4AF5-BF63-0CD633D50051}" type="presParOf" srcId="{1E31980B-99F9-449D-8DEC-9D36FDAAC445}" destId="{1D877193-3844-47B1-8072-4EDACFC8A562}" srcOrd="2" destOrd="0" presId="urn:microsoft.com/office/officeart/2018/2/layout/IconVerticalSolidList"/>
    <dgm:cxn modelId="{D05CC53F-795F-4FE7-833C-13E93786FA7F}" type="presParOf" srcId="{1E31980B-99F9-449D-8DEC-9D36FDAAC445}" destId="{12197E8A-3C99-4680-86DD-68E89A6FBAAA}" srcOrd="3" destOrd="0" presId="urn:microsoft.com/office/officeart/2018/2/layout/IconVerticalSolidList"/>
    <dgm:cxn modelId="{5A426D9C-BD77-4EFD-AB48-C8BF63236DD1}" type="presParOf" srcId="{B99925CB-F2E3-4148-BD13-CF6ED9261856}" destId="{7A99217E-1A34-45F4-9A18-FBEEE89BB4B8}" srcOrd="1" destOrd="0" presId="urn:microsoft.com/office/officeart/2018/2/layout/IconVerticalSolidList"/>
    <dgm:cxn modelId="{D6F529A5-73BB-45B8-B4E2-6F052A127868}" type="presParOf" srcId="{B99925CB-F2E3-4148-BD13-CF6ED9261856}" destId="{35AFF862-278D-4819-8959-981248C953D1}" srcOrd="2" destOrd="0" presId="urn:microsoft.com/office/officeart/2018/2/layout/IconVerticalSolidList"/>
    <dgm:cxn modelId="{EC75193E-4BFC-41F7-862B-324FCCD915B3}" type="presParOf" srcId="{35AFF862-278D-4819-8959-981248C953D1}" destId="{8145D9D3-CA01-4DD6-8EE8-FA9F27ABDDF3}" srcOrd="0" destOrd="0" presId="urn:microsoft.com/office/officeart/2018/2/layout/IconVerticalSolidList"/>
    <dgm:cxn modelId="{FBF65E2F-48C6-432F-885D-13734E3CDF19}" type="presParOf" srcId="{35AFF862-278D-4819-8959-981248C953D1}" destId="{1F05986E-D152-45E3-A2D7-E2F4FCCD3402}" srcOrd="1" destOrd="0" presId="urn:microsoft.com/office/officeart/2018/2/layout/IconVerticalSolidList"/>
    <dgm:cxn modelId="{7D71E44F-CB19-480C-8325-EB20F48C23E7}" type="presParOf" srcId="{35AFF862-278D-4819-8959-981248C953D1}" destId="{2496E97D-22A0-4234-9DFB-2CD24F860108}" srcOrd="2" destOrd="0" presId="urn:microsoft.com/office/officeart/2018/2/layout/IconVerticalSolidList"/>
    <dgm:cxn modelId="{7CB29372-6D10-4A19-8E07-784B95E2CE25}" type="presParOf" srcId="{35AFF862-278D-4819-8959-981248C953D1}" destId="{3B7A9506-D538-421F-946B-9E11B9BAC70E}" srcOrd="3" destOrd="0" presId="urn:microsoft.com/office/officeart/2018/2/layout/IconVerticalSolidList"/>
    <dgm:cxn modelId="{F32310E1-342B-4B4A-9D60-B261578DC229}" type="presParOf" srcId="{B99925CB-F2E3-4148-BD13-CF6ED9261856}" destId="{25F8B642-ADBF-4C8F-9297-CD2FC1013A3B}" srcOrd="3" destOrd="0" presId="urn:microsoft.com/office/officeart/2018/2/layout/IconVerticalSolidList"/>
    <dgm:cxn modelId="{BF3E777D-7E8C-48FD-BB17-67916463DE8A}" type="presParOf" srcId="{B99925CB-F2E3-4148-BD13-CF6ED9261856}" destId="{2C980072-7737-48CA-A6CC-DF3CFBE9FAD7}" srcOrd="4" destOrd="0" presId="urn:microsoft.com/office/officeart/2018/2/layout/IconVerticalSolidList"/>
    <dgm:cxn modelId="{F0B915CF-5F66-4903-B07A-072B72408B54}" type="presParOf" srcId="{2C980072-7737-48CA-A6CC-DF3CFBE9FAD7}" destId="{EFDACF5A-558A-4DFA-AAA1-65BFD95A1528}" srcOrd="0" destOrd="0" presId="urn:microsoft.com/office/officeart/2018/2/layout/IconVerticalSolidList"/>
    <dgm:cxn modelId="{055F6C8C-8A9A-449F-8727-72FDF87F62E9}" type="presParOf" srcId="{2C980072-7737-48CA-A6CC-DF3CFBE9FAD7}" destId="{F5DB169A-6A78-4242-8B64-FCDEFD8EF830}" srcOrd="1" destOrd="0" presId="urn:microsoft.com/office/officeart/2018/2/layout/IconVerticalSolidList"/>
    <dgm:cxn modelId="{D4A7989A-3A00-45AA-8D0F-EEFC9B892C51}" type="presParOf" srcId="{2C980072-7737-48CA-A6CC-DF3CFBE9FAD7}" destId="{09A14B4D-985D-4B85-A99F-487056EB7B8E}" srcOrd="2" destOrd="0" presId="urn:microsoft.com/office/officeart/2018/2/layout/IconVerticalSolidList"/>
    <dgm:cxn modelId="{98817CD7-7C2E-44B2-A06D-4AD3C2927ACF}" type="presParOf" srcId="{2C980072-7737-48CA-A6CC-DF3CFBE9FAD7}" destId="{8B5FA797-DA4B-4150-B716-FDE4A51869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AADA6-411E-499D-947E-B9E994323EDF}">
      <dsp:nvSpPr>
        <dsp:cNvPr id="0" name=""/>
        <dsp:cNvSpPr/>
      </dsp:nvSpPr>
      <dsp:spPr>
        <a:xfrm>
          <a:off x="437006" y="46914"/>
          <a:ext cx="1242801" cy="1242801"/>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9E109-2875-4F56-AB0E-F38F8EA52FFD}">
      <dsp:nvSpPr>
        <dsp:cNvPr id="0" name=""/>
        <dsp:cNvSpPr/>
      </dsp:nvSpPr>
      <dsp:spPr>
        <a:xfrm>
          <a:off x="697995" y="307902"/>
          <a:ext cx="720824" cy="720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970673-17C0-412C-AF0A-ED63E00DDCAC}">
      <dsp:nvSpPr>
        <dsp:cNvPr id="0" name=""/>
        <dsp:cNvSpPr/>
      </dsp:nvSpPr>
      <dsp:spPr>
        <a:xfrm>
          <a:off x="1946122" y="46914"/>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Purpose of the project: Analyze the impact of the COVID-19 pandemic on online shopping behavior from both a software engineering and management perspective.</a:t>
          </a:r>
        </a:p>
      </dsp:txBody>
      <dsp:txXfrm>
        <a:off x="1946122" y="46914"/>
        <a:ext cx="2929459" cy="1242801"/>
      </dsp:txXfrm>
    </dsp:sp>
    <dsp:sp modelId="{DA16902F-437B-409D-B5AC-B339CEDEB85E}">
      <dsp:nvSpPr>
        <dsp:cNvPr id="0" name=""/>
        <dsp:cNvSpPr/>
      </dsp:nvSpPr>
      <dsp:spPr>
        <a:xfrm>
          <a:off x="5386018" y="46914"/>
          <a:ext cx="1242801" cy="1242801"/>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78D672-5606-44DB-9129-A13B3ACC83C5}">
      <dsp:nvSpPr>
        <dsp:cNvPr id="0" name=""/>
        <dsp:cNvSpPr/>
      </dsp:nvSpPr>
      <dsp:spPr>
        <a:xfrm>
          <a:off x="5647006" y="307902"/>
          <a:ext cx="720824" cy="720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72E049-4C7B-434E-8180-D270B9ED4C46}">
      <dsp:nvSpPr>
        <dsp:cNvPr id="0" name=""/>
        <dsp:cNvSpPr/>
      </dsp:nvSpPr>
      <dsp:spPr>
        <a:xfrm>
          <a:off x="6895133" y="46914"/>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Problem we are trying to solve: Understand changes in online shopping behavior during and after the pandemic and identify key factors influencing consumer preferences.</a:t>
          </a:r>
        </a:p>
      </dsp:txBody>
      <dsp:txXfrm>
        <a:off x="6895133" y="46914"/>
        <a:ext cx="2929459" cy="1242801"/>
      </dsp:txXfrm>
    </dsp:sp>
    <dsp:sp modelId="{B0B2954F-6B91-4FD4-B443-3595430A8406}">
      <dsp:nvSpPr>
        <dsp:cNvPr id="0" name=""/>
        <dsp:cNvSpPr/>
      </dsp:nvSpPr>
      <dsp:spPr>
        <a:xfrm>
          <a:off x="437006" y="1818032"/>
          <a:ext cx="1242801" cy="1242801"/>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D28C9-3504-466A-B68A-B2B90717EF28}">
      <dsp:nvSpPr>
        <dsp:cNvPr id="0" name=""/>
        <dsp:cNvSpPr/>
      </dsp:nvSpPr>
      <dsp:spPr>
        <a:xfrm>
          <a:off x="697995" y="2079020"/>
          <a:ext cx="720824" cy="720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3D9530-B413-4F5A-AD23-19EDEDC8F815}">
      <dsp:nvSpPr>
        <dsp:cNvPr id="0" name=""/>
        <dsp:cNvSpPr/>
      </dsp:nvSpPr>
      <dsp:spPr>
        <a:xfrm>
          <a:off x="1946122" y="1818032"/>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Current research: Despite the risks online shopping that the customer are facing, it is still very popular and using on daily based</a:t>
          </a:r>
        </a:p>
      </dsp:txBody>
      <dsp:txXfrm>
        <a:off x="1946122" y="1818032"/>
        <a:ext cx="2929459" cy="1242801"/>
      </dsp:txXfrm>
    </dsp:sp>
    <dsp:sp modelId="{A1D225A4-9130-417A-BA84-B1644263AD37}">
      <dsp:nvSpPr>
        <dsp:cNvPr id="0" name=""/>
        <dsp:cNvSpPr/>
      </dsp:nvSpPr>
      <dsp:spPr>
        <a:xfrm>
          <a:off x="5386018" y="1818032"/>
          <a:ext cx="1242801" cy="1242801"/>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D635E-A9F5-4697-8FFD-5C3F82ECEDA0}">
      <dsp:nvSpPr>
        <dsp:cNvPr id="0" name=""/>
        <dsp:cNvSpPr/>
      </dsp:nvSpPr>
      <dsp:spPr>
        <a:xfrm>
          <a:off x="5647006" y="2079020"/>
          <a:ext cx="720824" cy="7208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08F9D3-993D-49C8-8885-3C9C505BF126}">
      <dsp:nvSpPr>
        <dsp:cNvPr id="0" name=""/>
        <dsp:cNvSpPr/>
      </dsp:nvSpPr>
      <dsp:spPr>
        <a:xfrm>
          <a:off x="6895133" y="1818032"/>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Approach: Utilize Python programming language for data preprocessing, analysis, and visualization. Apply k-means clustering algorithm to identify patterns and clusters in the datasets. Conduct a survey to gather insights from 199 individuals on their online shopping habits.</a:t>
          </a:r>
        </a:p>
      </dsp:txBody>
      <dsp:txXfrm>
        <a:off x="6895133" y="1818032"/>
        <a:ext cx="2929459" cy="1242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FE806-907C-46D6-8A82-CABAB2EF6B72}">
      <dsp:nvSpPr>
        <dsp:cNvPr id="0" name=""/>
        <dsp:cNvSpPr/>
      </dsp:nvSpPr>
      <dsp:spPr>
        <a:xfrm>
          <a:off x="411585" y="723175"/>
          <a:ext cx="669199" cy="669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8215C2-B499-43C4-AC64-1AF5A45A257D}">
      <dsp:nvSpPr>
        <dsp:cNvPr id="0" name=""/>
        <dsp:cNvSpPr/>
      </dsp:nvSpPr>
      <dsp:spPr>
        <a:xfrm>
          <a:off x="2630" y="1716634"/>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Functional requirements: Roles of Data Analyst, Data Scientist, and Machine Learning Engineer. Tools used: .csv files, Jupyter Notebook, Pandas, NumPy, Plotly, Matplotlib.</a:t>
          </a:r>
        </a:p>
      </dsp:txBody>
      <dsp:txXfrm>
        <a:off x="2630" y="1716634"/>
        <a:ext cx="1487109" cy="945708"/>
      </dsp:txXfrm>
    </dsp:sp>
    <dsp:sp modelId="{B36C66CE-7836-4CE7-B4DF-F0B507701A87}">
      <dsp:nvSpPr>
        <dsp:cNvPr id="0" name=""/>
        <dsp:cNvSpPr/>
      </dsp:nvSpPr>
      <dsp:spPr>
        <a:xfrm>
          <a:off x="2158939" y="723175"/>
          <a:ext cx="669199" cy="669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37-768B-45C7-9589-2BCFA669F232}">
      <dsp:nvSpPr>
        <dsp:cNvPr id="0" name=""/>
        <dsp:cNvSpPr/>
      </dsp:nvSpPr>
      <dsp:spPr>
        <a:xfrm>
          <a:off x="1749984" y="1716634"/>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Performance requirements: Timely response, fast page rendering, efficient data visualization and processing.</a:t>
          </a:r>
        </a:p>
      </dsp:txBody>
      <dsp:txXfrm>
        <a:off x="1749984" y="1716634"/>
        <a:ext cx="1487109" cy="945708"/>
      </dsp:txXfrm>
    </dsp:sp>
    <dsp:sp modelId="{77E97235-20E8-4FB2-A378-59B9944D8110}">
      <dsp:nvSpPr>
        <dsp:cNvPr id="0" name=""/>
        <dsp:cNvSpPr/>
      </dsp:nvSpPr>
      <dsp:spPr>
        <a:xfrm>
          <a:off x="3906292" y="723175"/>
          <a:ext cx="669199" cy="669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9D3662-FCB8-4761-8C58-716143A613E4}">
      <dsp:nvSpPr>
        <dsp:cNvPr id="0" name=""/>
        <dsp:cNvSpPr/>
      </dsp:nvSpPr>
      <dsp:spPr>
        <a:xfrm>
          <a:off x="3497337" y="1716634"/>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Maintainability requirements: Backup plans, regular updates.</a:t>
          </a:r>
        </a:p>
      </dsp:txBody>
      <dsp:txXfrm>
        <a:off x="3497337" y="1716634"/>
        <a:ext cx="1487109" cy="945708"/>
      </dsp:txXfrm>
    </dsp:sp>
    <dsp:sp modelId="{CDA68F42-7A3F-440E-8306-24349928EE7F}">
      <dsp:nvSpPr>
        <dsp:cNvPr id="0" name=""/>
        <dsp:cNvSpPr/>
      </dsp:nvSpPr>
      <dsp:spPr>
        <a:xfrm>
          <a:off x="5653646" y="723175"/>
          <a:ext cx="669199" cy="6691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D4BDAE-D81F-4B21-A415-905EE4D744CD}">
      <dsp:nvSpPr>
        <dsp:cNvPr id="0" name=""/>
        <dsp:cNvSpPr/>
      </dsp:nvSpPr>
      <dsp:spPr>
        <a:xfrm>
          <a:off x="5244691" y="1716634"/>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Usability requirements: Intuitive navigation, multi-language support.</a:t>
          </a:r>
        </a:p>
      </dsp:txBody>
      <dsp:txXfrm>
        <a:off x="5244691" y="1716634"/>
        <a:ext cx="1487109" cy="945708"/>
      </dsp:txXfrm>
    </dsp:sp>
    <dsp:sp modelId="{906A1FDA-BBDC-4B24-927D-D1FD605BD5A0}">
      <dsp:nvSpPr>
        <dsp:cNvPr id="0" name=""/>
        <dsp:cNvSpPr/>
      </dsp:nvSpPr>
      <dsp:spPr>
        <a:xfrm>
          <a:off x="1285262" y="3034120"/>
          <a:ext cx="669199" cy="6691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209757-66EC-4D9C-AFA8-E99C2C2A072D}">
      <dsp:nvSpPr>
        <dsp:cNvPr id="0" name=""/>
        <dsp:cNvSpPr/>
      </dsp:nvSpPr>
      <dsp:spPr>
        <a:xfrm>
          <a:off x="876307" y="4027580"/>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Security and safety requirements: Robust password policy, data encryption, email account linking, database isolation.</a:t>
          </a:r>
        </a:p>
      </dsp:txBody>
      <dsp:txXfrm>
        <a:off x="876307" y="4027580"/>
        <a:ext cx="1487109" cy="945708"/>
      </dsp:txXfrm>
    </dsp:sp>
    <dsp:sp modelId="{C9219131-8052-4308-B185-930F564A0E00}">
      <dsp:nvSpPr>
        <dsp:cNvPr id="0" name=""/>
        <dsp:cNvSpPr/>
      </dsp:nvSpPr>
      <dsp:spPr>
        <a:xfrm>
          <a:off x="3032615" y="3034120"/>
          <a:ext cx="669199" cy="6691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D0C307-CCDB-4E25-BB17-3C8C5ECCBF46}">
      <dsp:nvSpPr>
        <dsp:cNvPr id="0" name=""/>
        <dsp:cNvSpPr/>
      </dsp:nvSpPr>
      <dsp:spPr>
        <a:xfrm>
          <a:off x="2623660" y="4027580"/>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Availability requirements: Compatibility with Mac and Windows/PC platforms.</a:t>
          </a:r>
        </a:p>
      </dsp:txBody>
      <dsp:txXfrm>
        <a:off x="2623660" y="4027580"/>
        <a:ext cx="1487109" cy="945708"/>
      </dsp:txXfrm>
    </dsp:sp>
    <dsp:sp modelId="{BD55148F-C0E7-4CC8-AD02-D2B7A19AA74F}">
      <dsp:nvSpPr>
        <dsp:cNvPr id="0" name=""/>
        <dsp:cNvSpPr/>
      </dsp:nvSpPr>
      <dsp:spPr>
        <a:xfrm>
          <a:off x="4779969" y="3034120"/>
          <a:ext cx="669199" cy="66919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17EDF7-D530-43B0-9BA7-0BC18512E85A}">
      <dsp:nvSpPr>
        <dsp:cNvPr id="0" name=""/>
        <dsp:cNvSpPr/>
      </dsp:nvSpPr>
      <dsp:spPr>
        <a:xfrm>
          <a:off x="4371014" y="4027580"/>
          <a:ext cx="1487109" cy="94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Measures of effectiveness: Customer satisfaction, stakeholder satisfaction, project completion within budget and timeframe, retention rate, team performance.</a:t>
          </a:r>
        </a:p>
      </dsp:txBody>
      <dsp:txXfrm>
        <a:off x="4371014" y="4027580"/>
        <a:ext cx="1487109" cy="945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ACE28-E440-F747-9F94-C6CE72AA51F4}">
      <dsp:nvSpPr>
        <dsp:cNvPr id="0" name=""/>
        <dsp:cNvSpPr/>
      </dsp:nvSpPr>
      <dsp:spPr>
        <a:xfrm>
          <a:off x="0" y="0"/>
          <a:ext cx="3862424" cy="68243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The software engineering team will employ Python programming within the Jupyter Notebook IDE, which was accessed through the Anaconda package, to do data analysis on client behavior.</a:t>
          </a:r>
        </a:p>
      </dsp:txBody>
      <dsp:txXfrm>
        <a:off x="19988" y="19988"/>
        <a:ext cx="3068355" cy="642460"/>
      </dsp:txXfrm>
    </dsp:sp>
    <dsp:sp modelId="{F2EC5511-D8F3-0842-B87A-08DABC1D58B2}">
      <dsp:nvSpPr>
        <dsp:cNvPr id="0" name=""/>
        <dsp:cNvSpPr/>
      </dsp:nvSpPr>
      <dsp:spPr>
        <a:xfrm>
          <a:off x="323478" y="806515"/>
          <a:ext cx="3862424" cy="68243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We kept our datasets in.csv files for easy access and administration.</a:t>
          </a:r>
        </a:p>
      </dsp:txBody>
      <dsp:txXfrm>
        <a:off x="343466" y="826503"/>
        <a:ext cx="3055386" cy="642460"/>
      </dsp:txXfrm>
    </dsp:sp>
    <dsp:sp modelId="{BBD508B9-7CC0-E04B-9446-E80F04DADC0D}">
      <dsp:nvSpPr>
        <dsp:cNvPr id="0" name=""/>
        <dsp:cNvSpPr/>
      </dsp:nvSpPr>
      <dsp:spPr>
        <a:xfrm>
          <a:off x="642127" y="1613031"/>
          <a:ext cx="3862424" cy="68243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To facilitate the analysis process, we made use of popular Python libraries such as Pandas, NumPy, Plotly, and Matplotlib</a:t>
          </a:r>
        </a:p>
      </dsp:txBody>
      <dsp:txXfrm>
        <a:off x="662115" y="1633019"/>
        <a:ext cx="3060214" cy="642460"/>
      </dsp:txXfrm>
    </dsp:sp>
    <dsp:sp modelId="{F442524C-1BA9-3748-83E3-5B8BB27401CA}">
      <dsp:nvSpPr>
        <dsp:cNvPr id="0" name=""/>
        <dsp:cNvSpPr/>
      </dsp:nvSpPr>
      <dsp:spPr>
        <a:xfrm>
          <a:off x="965605" y="2419546"/>
          <a:ext cx="3862424" cy="682436"/>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The analytical method was K-means clustering, an unsupervised learning algorithm often used for market segmentation.</a:t>
          </a:r>
        </a:p>
      </dsp:txBody>
      <dsp:txXfrm>
        <a:off x="985593" y="2439534"/>
        <a:ext cx="3055386" cy="642460"/>
      </dsp:txXfrm>
    </dsp:sp>
    <dsp:sp modelId="{65EBB090-F36D-AC48-B883-74429C08107D}">
      <dsp:nvSpPr>
        <dsp:cNvPr id="0" name=""/>
        <dsp:cNvSpPr/>
      </dsp:nvSpPr>
      <dsp:spPr>
        <a:xfrm>
          <a:off x="3418840" y="522684"/>
          <a:ext cx="443583" cy="443583"/>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518646" y="522684"/>
        <a:ext cx="243971" cy="333796"/>
      </dsp:txXfrm>
    </dsp:sp>
    <dsp:sp modelId="{6F399067-3C7E-5249-AEAB-55923AE021E3}">
      <dsp:nvSpPr>
        <dsp:cNvPr id="0" name=""/>
        <dsp:cNvSpPr/>
      </dsp:nvSpPr>
      <dsp:spPr>
        <a:xfrm>
          <a:off x="3742318" y="1329199"/>
          <a:ext cx="443583" cy="443583"/>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842124" y="1329199"/>
        <a:ext cx="243971" cy="333796"/>
      </dsp:txXfrm>
    </dsp:sp>
    <dsp:sp modelId="{7E415BA0-54F5-BF40-870F-E54EA4CA32C1}">
      <dsp:nvSpPr>
        <dsp:cNvPr id="0" name=""/>
        <dsp:cNvSpPr/>
      </dsp:nvSpPr>
      <dsp:spPr>
        <a:xfrm>
          <a:off x="4060968" y="2135715"/>
          <a:ext cx="443583" cy="443583"/>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160774" y="2135715"/>
        <a:ext cx="243971" cy="3337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DD3E3-B7FF-4125-A8D2-ED8E2F1A811B}">
      <dsp:nvSpPr>
        <dsp:cNvPr id="0" name=""/>
        <dsp:cNvSpPr/>
      </dsp:nvSpPr>
      <dsp:spPr>
        <a:xfrm>
          <a:off x="0" y="379"/>
          <a:ext cx="10261599" cy="8877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DBB248-3D79-4553-B40B-CFECEDD191E1}">
      <dsp:nvSpPr>
        <dsp:cNvPr id="0" name=""/>
        <dsp:cNvSpPr/>
      </dsp:nvSpPr>
      <dsp:spPr>
        <a:xfrm>
          <a:off x="268532" y="200114"/>
          <a:ext cx="488241" cy="488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197E8A-3C99-4680-86DD-68E89A6FBAAA}">
      <dsp:nvSpPr>
        <dsp:cNvPr id="0" name=""/>
        <dsp:cNvSpPr/>
      </dsp:nvSpPr>
      <dsp:spPr>
        <a:xfrm>
          <a:off x="1025306" y="379"/>
          <a:ext cx="9236293" cy="887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49" tIns="93949" rIns="93949" bIns="93949" numCol="1" spcCol="1270" anchor="ctr" anchorCtr="0">
          <a:noAutofit/>
        </a:bodyPr>
        <a:lstStyle/>
        <a:p>
          <a:pPr marL="0" lvl="0" indent="0" algn="l" defTabSz="977900">
            <a:lnSpc>
              <a:spcPct val="90000"/>
            </a:lnSpc>
            <a:spcBef>
              <a:spcPct val="0"/>
            </a:spcBef>
            <a:spcAft>
              <a:spcPct val="35000"/>
            </a:spcAft>
            <a:buNone/>
          </a:pPr>
          <a:r>
            <a:rPr lang="en-US" sz="2200" kern="1200" dirty="0"/>
            <a:t>Customer Dataset: Description of the dataset with 2000 records and 8 columns. Insights on customer profiles and their impact on purchase decisions.</a:t>
          </a:r>
        </a:p>
      </dsp:txBody>
      <dsp:txXfrm>
        <a:off x="1025306" y="379"/>
        <a:ext cx="9236293" cy="887711"/>
      </dsp:txXfrm>
    </dsp:sp>
    <dsp:sp modelId="{8145D9D3-CA01-4DD6-8EE8-FA9F27ABDDF3}">
      <dsp:nvSpPr>
        <dsp:cNvPr id="0" name=""/>
        <dsp:cNvSpPr/>
      </dsp:nvSpPr>
      <dsp:spPr>
        <a:xfrm>
          <a:off x="0" y="1110018"/>
          <a:ext cx="10261599" cy="8877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5986E-D152-45E3-A2D7-E2F4FCCD3402}">
      <dsp:nvSpPr>
        <dsp:cNvPr id="0" name=""/>
        <dsp:cNvSpPr/>
      </dsp:nvSpPr>
      <dsp:spPr>
        <a:xfrm>
          <a:off x="268532" y="1309753"/>
          <a:ext cx="488241" cy="488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7A9506-D538-421F-946B-9E11B9BAC70E}">
      <dsp:nvSpPr>
        <dsp:cNvPr id="0" name=""/>
        <dsp:cNvSpPr/>
      </dsp:nvSpPr>
      <dsp:spPr>
        <a:xfrm>
          <a:off x="1025306" y="1110018"/>
          <a:ext cx="9236293" cy="887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49" tIns="93949" rIns="93949" bIns="93949" numCol="1" spcCol="1270" anchor="ctr" anchorCtr="0">
          <a:noAutofit/>
        </a:bodyPr>
        <a:lstStyle/>
        <a:p>
          <a:pPr marL="0" lvl="0" indent="0" algn="l" defTabSz="977900">
            <a:lnSpc>
              <a:spcPct val="90000"/>
            </a:lnSpc>
            <a:spcBef>
              <a:spcPct val="0"/>
            </a:spcBef>
            <a:spcAft>
              <a:spcPct val="35000"/>
            </a:spcAft>
            <a:buNone/>
          </a:pPr>
          <a:r>
            <a:rPr lang="en-US" sz="2200" kern="1200" dirty="0"/>
            <a:t>Survey Dataset: Description of the dataset created with 213 entries and 29 columns. Insights on online shopping behavior during and after COVID-19.</a:t>
          </a:r>
        </a:p>
      </dsp:txBody>
      <dsp:txXfrm>
        <a:off x="1025306" y="1110018"/>
        <a:ext cx="9236293" cy="887711"/>
      </dsp:txXfrm>
    </dsp:sp>
    <dsp:sp modelId="{EFDACF5A-558A-4DFA-AAA1-65BFD95A1528}">
      <dsp:nvSpPr>
        <dsp:cNvPr id="0" name=""/>
        <dsp:cNvSpPr/>
      </dsp:nvSpPr>
      <dsp:spPr>
        <a:xfrm>
          <a:off x="0" y="2219657"/>
          <a:ext cx="10261599" cy="8877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B169A-6A78-4242-8B64-FCDEFD8EF830}">
      <dsp:nvSpPr>
        <dsp:cNvPr id="0" name=""/>
        <dsp:cNvSpPr/>
      </dsp:nvSpPr>
      <dsp:spPr>
        <a:xfrm>
          <a:off x="268532" y="2419392"/>
          <a:ext cx="488241" cy="4882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5FA797-DA4B-4150-B716-FDE4A5186904}">
      <dsp:nvSpPr>
        <dsp:cNvPr id="0" name=""/>
        <dsp:cNvSpPr/>
      </dsp:nvSpPr>
      <dsp:spPr>
        <a:xfrm>
          <a:off x="1025306" y="2219657"/>
          <a:ext cx="9236293" cy="887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49" tIns="93949" rIns="93949" bIns="93949" numCol="1" spcCol="1270" anchor="ctr" anchorCtr="0">
          <a:noAutofit/>
        </a:bodyPr>
        <a:lstStyle/>
        <a:p>
          <a:pPr marL="0" lvl="0" indent="0" algn="l" defTabSz="977900">
            <a:lnSpc>
              <a:spcPct val="90000"/>
            </a:lnSpc>
            <a:spcBef>
              <a:spcPct val="0"/>
            </a:spcBef>
            <a:spcAft>
              <a:spcPct val="35000"/>
            </a:spcAft>
            <a:buNone/>
          </a:pPr>
          <a:r>
            <a:rPr lang="en-US" sz="2200" kern="1200" dirty="0"/>
            <a:t>Analysis techniques: ML model using k-means clustering algorithm for identifying patterns and clusters in the datasets.</a:t>
          </a:r>
        </a:p>
      </dsp:txBody>
      <dsp:txXfrm>
        <a:off x="1025306" y="2219657"/>
        <a:ext cx="9236293" cy="88771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9AE3C7B-BAE3-9549-B574-80B05655596A}" type="datetimeFigureOut">
              <a:rPr lang="en-TR" smtClean="0"/>
              <a:t>14.06.2023</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7222512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E3C7B-BAE3-9549-B574-80B05655596A}" type="datetimeFigureOut">
              <a:rPr lang="en-TR" smtClean="0"/>
              <a:t>14.06.2023</a:t>
            </a:fld>
            <a:endParaRPr lang="en-TR"/>
          </a:p>
        </p:txBody>
      </p:sp>
      <p:sp>
        <p:nvSpPr>
          <p:cNvPr id="5" name="Footer Placeholder 4"/>
          <p:cNvSpPr>
            <a:spLocks noGrp="1"/>
          </p:cNvSpPr>
          <p:nvPr>
            <p:ph type="ftr" sz="quarter" idx="11"/>
          </p:nvPr>
        </p:nvSpPr>
        <p:spPr/>
        <p:txBody>
          <a:bodyPr/>
          <a:lstStyle/>
          <a:p>
            <a:endParaRPr lang="en-TR"/>
          </a:p>
        </p:txBody>
      </p:sp>
      <p:sp>
        <p:nvSpPr>
          <p:cNvPr id="6" name="Slide Number Placeholder 5"/>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87872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AE3C7B-BAE3-9549-B574-80B05655596A}" type="datetimeFigureOut">
              <a:rPr lang="en-TR" smtClean="0"/>
              <a:t>14.06.2023</a:t>
            </a:fld>
            <a:endParaRPr lang="en-TR"/>
          </a:p>
        </p:txBody>
      </p:sp>
      <p:sp>
        <p:nvSpPr>
          <p:cNvPr id="5" name="Footer Placeholder 4"/>
          <p:cNvSpPr>
            <a:spLocks noGrp="1"/>
          </p:cNvSpPr>
          <p:nvPr>
            <p:ph type="ftr" sz="quarter" idx="11"/>
          </p:nvPr>
        </p:nvSpPr>
        <p:spPr/>
        <p:txBody>
          <a:bodyPr/>
          <a:lstStyle/>
          <a:p>
            <a:endParaRPr lang="en-TR"/>
          </a:p>
        </p:txBody>
      </p:sp>
      <p:sp>
        <p:nvSpPr>
          <p:cNvPr id="6" name="Slide Number Placeholder 5"/>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196302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AE3C7B-BAE3-9549-B574-80B05655596A}" type="datetimeFigureOut">
              <a:rPr lang="en-TR" smtClean="0"/>
              <a:t>14.06.2023</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2635677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9AE3C7B-BAE3-9549-B574-80B05655596A}" type="datetimeFigureOut">
              <a:rPr lang="en-TR" smtClean="0"/>
              <a:t>14.06.2023</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22842472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9AE3C7B-BAE3-9549-B574-80B05655596A}" type="datetimeFigureOut">
              <a:rPr lang="en-TR" smtClean="0"/>
              <a:t>14.06.2023</a:t>
            </a:fld>
            <a:endParaRPr lang="en-TR"/>
          </a:p>
        </p:txBody>
      </p:sp>
      <p:sp>
        <p:nvSpPr>
          <p:cNvPr id="9" name="Footer Placeholder 8"/>
          <p:cNvSpPr>
            <a:spLocks noGrp="1"/>
          </p:cNvSpPr>
          <p:nvPr>
            <p:ph type="ftr" sz="quarter" idx="11"/>
          </p:nvPr>
        </p:nvSpPr>
        <p:spPr/>
        <p:txBody>
          <a:bodyPr/>
          <a:lstStyle/>
          <a:p>
            <a:endParaRPr lang="en-TR"/>
          </a:p>
        </p:txBody>
      </p:sp>
      <p:sp>
        <p:nvSpPr>
          <p:cNvPr id="10" name="Slide Number Placeholder 9"/>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199223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9AE3C7B-BAE3-9549-B574-80B05655596A}" type="datetimeFigureOut">
              <a:rPr lang="en-TR" smtClean="0"/>
              <a:t>14.06.2023</a:t>
            </a:fld>
            <a:endParaRPr lang="en-TR"/>
          </a:p>
        </p:txBody>
      </p:sp>
      <p:sp>
        <p:nvSpPr>
          <p:cNvPr id="8" name="Footer Placeholder 7"/>
          <p:cNvSpPr>
            <a:spLocks noGrp="1"/>
          </p:cNvSpPr>
          <p:nvPr>
            <p:ph type="ftr" sz="quarter" idx="11"/>
          </p:nvPr>
        </p:nvSpPr>
        <p:spPr/>
        <p:txBody>
          <a:bodyPr/>
          <a:lstStyle/>
          <a:p>
            <a:endParaRPr lang="en-TR"/>
          </a:p>
        </p:txBody>
      </p:sp>
      <p:sp>
        <p:nvSpPr>
          <p:cNvPr id="9" name="Slide Number Placeholder 8"/>
          <p:cNvSpPr>
            <a:spLocks noGrp="1"/>
          </p:cNvSpPr>
          <p:nvPr>
            <p:ph type="sldNum" sz="quarter" idx="12"/>
          </p:nvPr>
        </p:nvSpPr>
        <p:spPr/>
        <p:txBody>
          <a:bodyPr/>
          <a:lstStyle/>
          <a:p>
            <a:fld id="{4DD51E6C-9951-7D43-8D54-CD0F3072E5CC}" type="slidenum">
              <a:rPr lang="en-TR" smtClean="0"/>
              <a:t>‹#›</a:t>
            </a:fld>
            <a:endParaRPr lang="en-TR"/>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3060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AE3C7B-BAE3-9549-B574-80B05655596A}" type="datetimeFigureOut">
              <a:rPr lang="en-TR" smtClean="0"/>
              <a:t>14.06.2023</a:t>
            </a:fld>
            <a:endParaRPr lang="en-TR"/>
          </a:p>
        </p:txBody>
      </p:sp>
      <p:sp>
        <p:nvSpPr>
          <p:cNvPr id="4" name="Footer Placeholder 3"/>
          <p:cNvSpPr>
            <a:spLocks noGrp="1"/>
          </p:cNvSpPr>
          <p:nvPr>
            <p:ph type="ftr" sz="quarter" idx="11"/>
          </p:nvPr>
        </p:nvSpPr>
        <p:spPr/>
        <p:txBody>
          <a:bodyPr/>
          <a:lstStyle/>
          <a:p>
            <a:endParaRPr lang="en-TR"/>
          </a:p>
        </p:txBody>
      </p:sp>
      <p:sp>
        <p:nvSpPr>
          <p:cNvPr id="5" name="Slide Number Placeholder 4"/>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1974826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E3C7B-BAE3-9549-B574-80B05655596A}" type="datetimeFigureOut">
              <a:rPr lang="en-TR" smtClean="0"/>
              <a:t>14.06.2023</a:t>
            </a:fld>
            <a:endParaRPr lang="en-TR"/>
          </a:p>
        </p:txBody>
      </p:sp>
      <p:sp>
        <p:nvSpPr>
          <p:cNvPr id="3" name="Footer Placeholder 2"/>
          <p:cNvSpPr>
            <a:spLocks noGrp="1"/>
          </p:cNvSpPr>
          <p:nvPr>
            <p:ph type="ftr" sz="quarter" idx="11"/>
          </p:nvPr>
        </p:nvSpPr>
        <p:spPr/>
        <p:txBody>
          <a:bodyPr/>
          <a:lstStyle/>
          <a:p>
            <a:endParaRPr lang="en-TR"/>
          </a:p>
        </p:txBody>
      </p:sp>
      <p:sp>
        <p:nvSpPr>
          <p:cNvPr id="4" name="Slide Number Placeholder 3"/>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33945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9AE3C7B-BAE3-9549-B574-80B05655596A}" type="datetimeFigureOut">
              <a:rPr lang="en-TR" smtClean="0"/>
              <a:t>14.06.2023</a:t>
            </a:fld>
            <a:endParaRPr lang="en-T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TR"/>
          </a:p>
        </p:txBody>
      </p:sp>
      <p:sp>
        <p:nvSpPr>
          <p:cNvPr id="11" name="Slide Number Placeholder 10"/>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414216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9AE3C7B-BAE3-9549-B574-80B05655596A}" type="datetimeFigureOut">
              <a:rPr lang="en-TR" smtClean="0"/>
              <a:t>14.06.2023</a:t>
            </a:fld>
            <a:endParaRPr lang="en-T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TR"/>
          </a:p>
        </p:txBody>
      </p:sp>
      <p:sp>
        <p:nvSpPr>
          <p:cNvPr id="10" name="Slide Number Placeholder 9"/>
          <p:cNvSpPr>
            <a:spLocks noGrp="1"/>
          </p:cNvSpPr>
          <p:nvPr>
            <p:ph type="sldNum" sz="quarter" idx="12"/>
          </p:nvPr>
        </p:nvSpPr>
        <p:spPr/>
        <p:txBody>
          <a:bodyPr/>
          <a:lstStyle/>
          <a:p>
            <a:fld id="{4DD51E6C-9951-7D43-8D54-CD0F3072E5CC}" type="slidenum">
              <a:rPr lang="en-TR" smtClean="0"/>
              <a:t>‹#›</a:t>
            </a:fld>
            <a:endParaRPr lang="en-TR"/>
          </a:p>
        </p:txBody>
      </p:sp>
    </p:spTree>
    <p:extLst>
      <p:ext uri="{BB962C8B-B14F-4D97-AF65-F5344CB8AC3E}">
        <p14:creationId xmlns:p14="http://schemas.microsoft.com/office/powerpoint/2010/main" val="9417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9AE3C7B-BAE3-9549-B574-80B05655596A}" type="datetimeFigureOut">
              <a:rPr lang="en-TR" smtClean="0"/>
              <a:t>14.06.2023</a:t>
            </a:fld>
            <a:endParaRPr lang="en-T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T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DD51E6C-9951-7D43-8D54-CD0F3072E5CC}" type="slidenum">
              <a:rPr lang="en-TR" smtClean="0"/>
              <a:t>‹#›</a:t>
            </a:fld>
            <a:endParaRPr lang="en-TR"/>
          </a:p>
        </p:txBody>
      </p:sp>
    </p:spTree>
    <p:extLst>
      <p:ext uri="{BB962C8B-B14F-4D97-AF65-F5344CB8AC3E}">
        <p14:creationId xmlns:p14="http://schemas.microsoft.com/office/powerpoint/2010/main" val="3113846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svg"/><Relationship Id="rId7" Type="http://schemas.openxmlformats.org/officeDocument/2006/relationships/diagramColors" Target="../diagrams/colors3.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Video 13" descr="A group of people discussing something&#10;&#10;Description automatically generated with low confidence">
            <a:extLst>
              <a:ext uri="{FF2B5EF4-FFF2-40B4-BE49-F238E27FC236}">
                <a16:creationId xmlns:a16="http://schemas.microsoft.com/office/drawing/2014/main" id="{5BF05ED2-AAED-75AE-E7BD-9F084334D4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771440" y="1646111"/>
            <a:ext cx="6834511" cy="3833493"/>
          </a:xfrm>
          <a:prstGeom prst="rect">
            <a:avLst/>
          </a:prstGeom>
        </p:spPr>
      </p:pic>
      <p:sp>
        <p:nvSpPr>
          <p:cNvPr id="2" name="Title 1">
            <a:extLst>
              <a:ext uri="{FF2B5EF4-FFF2-40B4-BE49-F238E27FC236}">
                <a16:creationId xmlns:a16="http://schemas.microsoft.com/office/drawing/2014/main" id="{F3462304-1498-90EC-C39B-598095BB46D1}"/>
              </a:ext>
            </a:extLst>
          </p:cNvPr>
          <p:cNvSpPr>
            <a:spLocks noGrp="1"/>
          </p:cNvSpPr>
          <p:nvPr>
            <p:ph type="ctrTitle"/>
          </p:nvPr>
        </p:nvSpPr>
        <p:spPr>
          <a:xfrm>
            <a:off x="8296274" y="406401"/>
            <a:ext cx="3311526" cy="2279650"/>
          </a:xfrm>
        </p:spPr>
        <p:txBody>
          <a:bodyPr vert="horz" lIns="91440" tIns="45720" rIns="91440" bIns="45720" rtlCol="0">
            <a:normAutofit/>
          </a:bodyPr>
          <a:lstStyle/>
          <a:p>
            <a:r>
              <a:rPr lang="en-US" sz="2800" b="0" i="0" kern="1200"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BEHAVIOR ANALYSIS OF CUSTOMER FOR A COMPANY</a:t>
            </a:r>
            <a:br>
              <a:rPr lang="en-US" sz="2800" b="0" i="0" kern="1200"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r>
              <a:rPr lang="en-US" sz="2800" b="0" i="0" kern="1200" dirty="0">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1010390  </a:t>
            </a:r>
          </a:p>
        </p:txBody>
      </p:sp>
      <p:sp>
        <p:nvSpPr>
          <p:cNvPr id="3" name="Subtitle 2">
            <a:extLst>
              <a:ext uri="{FF2B5EF4-FFF2-40B4-BE49-F238E27FC236}">
                <a16:creationId xmlns:a16="http://schemas.microsoft.com/office/drawing/2014/main" id="{C76FA86C-7F86-283D-2CD8-2250631B6377}"/>
              </a:ext>
            </a:extLst>
          </p:cNvPr>
          <p:cNvSpPr>
            <a:spLocks noGrp="1"/>
          </p:cNvSpPr>
          <p:nvPr>
            <p:ph type="subTitle" idx="1"/>
          </p:nvPr>
        </p:nvSpPr>
        <p:spPr>
          <a:xfrm>
            <a:off x="8296275" y="2828926"/>
            <a:ext cx="3124284" cy="3390900"/>
          </a:xfrm>
        </p:spPr>
        <p:txBody>
          <a:bodyPr vert="horz" lIns="91440" tIns="45720" rIns="91440" bIns="45720" rtlCol="0">
            <a:normAutofit fontScale="70000" lnSpcReduction="20000"/>
          </a:bodyPr>
          <a:lstStyle/>
          <a:p>
            <a:pPr indent="-228600">
              <a:lnSpc>
                <a:spcPct val="90000"/>
              </a:lnSpc>
              <a:spcAft>
                <a:spcPts val="600"/>
              </a:spcAft>
              <a:buFont typeface="Wingdings 3" charset="2"/>
              <a:buChar char=""/>
            </a:pPr>
            <a:r>
              <a:rPr lang="en-US" dirty="0">
                <a:solidFill>
                  <a:schemeClr val="bg1"/>
                </a:solidFill>
              </a:rPr>
              <a:t>Hussein </a:t>
            </a:r>
            <a:r>
              <a:rPr lang="en-US" dirty="0" err="1">
                <a:solidFill>
                  <a:schemeClr val="bg1"/>
                </a:solidFill>
              </a:rPr>
              <a:t>Aldahesh</a:t>
            </a:r>
            <a:endParaRPr lang="en-US" dirty="0">
              <a:solidFill>
                <a:schemeClr val="bg1"/>
              </a:solidFill>
            </a:endParaRPr>
          </a:p>
          <a:p>
            <a:pPr indent="-228600">
              <a:lnSpc>
                <a:spcPct val="90000"/>
              </a:lnSpc>
              <a:spcAft>
                <a:spcPts val="600"/>
              </a:spcAft>
              <a:buFont typeface="Wingdings 3" charset="2"/>
              <a:buChar char=""/>
            </a:pPr>
            <a:r>
              <a:rPr lang="en-US" dirty="0">
                <a:solidFill>
                  <a:schemeClr val="bg1"/>
                </a:solidFill>
              </a:rPr>
              <a:t>Shukatullah Anwari</a:t>
            </a:r>
          </a:p>
          <a:p>
            <a:pPr indent="-228600">
              <a:lnSpc>
                <a:spcPct val="90000"/>
              </a:lnSpc>
              <a:spcAft>
                <a:spcPts val="600"/>
              </a:spcAft>
              <a:buFont typeface="Wingdings 3" charset="2"/>
              <a:buChar char=""/>
            </a:pPr>
            <a:r>
              <a:rPr lang="en-US" dirty="0" err="1">
                <a:solidFill>
                  <a:schemeClr val="bg1"/>
                </a:solidFill>
              </a:rPr>
              <a:t>Ufuk</a:t>
            </a:r>
            <a:r>
              <a:rPr lang="en-US" dirty="0">
                <a:solidFill>
                  <a:schemeClr val="bg1"/>
                </a:solidFill>
              </a:rPr>
              <a:t> </a:t>
            </a:r>
            <a:r>
              <a:rPr lang="en-US" dirty="0" err="1">
                <a:solidFill>
                  <a:schemeClr val="bg1"/>
                </a:solidFill>
              </a:rPr>
              <a:t>Atmaca</a:t>
            </a:r>
            <a:r>
              <a:rPr lang="en-US" dirty="0">
                <a:solidFill>
                  <a:schemeClr val="bg1"/>
                </a:solidFill>
              </a:rPr>
              <a:t> </a:t>
            </a:r>
          </a:p>
          <a:p>
            <a:pPr indent="-228600">
              <a:lnSpc>
                <a:spcPct val="90000"/>
              </a:lnSpc>
              <a:spcAft>
                <a:spcPts val="600"/>
              </a:spcAft>
              <a:buFont typeface="Wingdings 3" charset="2"/>
              <a:buChar char=""/>
            </a:pPr>
            <a:r>
              <a:rPr lang="en-US" dirty="0">
                <a:solidFill>
                  <a:schemeClr val="bg1"/>
                </a:solidFill>
              </a:rPr>
              <a:t>Nejat </a:t>
            </a:r>
            <a:r>
              <a:rPr lang="en-US" dirty="0" err="1">
                <a:solidFill>
                  <a:schemeClr val="bg1"/>
                </a:solidFill>
              </a:rPr>
              <a:t>Kerem</a:t>
            </a:r>
            <a:r>
              <a:rPr lang="en-US" dirty="0">
                <a:solidFill>
                  <a:schemeClr val="bg1"/>
                </a:solidFill>
              </a:rPr>
              <a:t> </a:t>
            </a:r>
            <a:r>
              <a:rPr lang="en-US" dirty="0" err="1">
                <a:solidFill>
                  <a:schemeClr val="bg1"/>
                </a:solidFill>
              </a:rPr>
              <a:t>Eralp</a:t>
            </a:r>
            <a:endParaRPr lang="en-US" dirty="0">
              <a:solidFill>
                <a:schemeClr val="bg1"/>
              </a:solidFill>
            </a:endParaRPr>
          </a:p>
          <a:p>
            <a:pPr indent="-228600">
              <a:lnSpc>
                <a:spcPct val="90000"/>
              </a:lnSpc>
              <a:spcAft>
                <a:spcPts val="600"/>
              </a:spcAft>
              <a:buFont typeface="Wingdings 3" charset="2"/>
              <a:buChar char=""/>
            </a:pPr>
            <a:r>
              <a:rPr lang="en-US" dirty="0">
                <a:solidFill>
                  <a:schemeClr val="bg1"/>
                </a:solidFill>
              </a:rPr>
              <a:t>Hammam </a:t>
            </a:r>
            <a:r>
              <a:rPr lang="en-US" dirty="0" err="1">
                <a:solidFill>
                  <a:schemeClr val="bg1"/>
                </a:solidFill>
              </a:rPr>
              <a:t>Hraesha</a:t>
            </a:r>
            <a:endParaRPr lang="en-US" dirty="0">
              <a:solidFill>
                <a:schemeClr val="bg1"/>
              </a:solidFill>
            </a:endParaRPr>
          </a:p>
          <a:p>
            <a:pPr indent="-228600">
              <a:lnSpc>
                <a:spcPct val="90000"/>
              </a:lnSpc>
              <a:spcAft>
                <a:spcPts val="600"/>
              </a:spcAft>
              <a:buFont typeface="Wingdings 3" charset="2"/>
              <a:buChar char=""/>
            </a:pPr>
            <a:r>
              <a:rPr lang="en-US" dirty="0">
                <a:solidFill>
                  <a:schemeClr val="bg1"/>
                </a:solidFill>
              </a:rPr>
              <a:t>Emre </a:t>
            </a:r>
            <a:r>
              <a:rPr lang="en-US" dirty="0" err="1">
                <a:solidFill>
                  <a:schemeClr val="bg1"/>
                </a:solidFill>
              </a:rPr>
              <a:t>Kütükçü</a:t>
            </a:r>
            <a:br>
              <a:rPr lang="en-US" dirty="0">
                <a:solidFill>
                  <a:schemeClr val="bg1"/>
                </a:solidFill>
              </a:rPr>
            </a:br>
            <a:endParaRPr lang="en-US" dirty="0">
              <a:solidFill>
                <a:schemeClr val="bg1"/>
              </a:solidFill>
            </a:endParaRPr>
          </a:p>
          <a:p>
            <a:pPr indent="-228600">
              <a:lnSpc>
                <a:spcPct val="90000"/>
              </a:lnSpc>
              <a:spcAft>
                <a:spcPts val="600"/>
              </a:spcAft>
              <a:buFont typeface="Wingdings 3" charset="2"/>
              <a:buChar char=""/>
            </a:pPr>
            <a:r>
              <a:rPr lang="en-US" dirty="0">
                <a:solidFill>
                  <a:schemeClr val="bg1"/>
                </a:solidFill>
              </a:rPr>
              <a:t> Advisors: </a:t>
            </a:r>
          </a:p>
          <a:p>
            <a:pPr indent="-228600">
              <a:lnSpc>
                <a:spcPct val="90000"/>
              </a:lnSpc>
              <a:spcAft>
                <a:spcPts val="600"/>
              </a:spcAft>
              <a:buFont typeface="Wingdings 3" charset="2"/>
              <a:buChar char=""/>
            </a:pPr>
            <a:r>
              <a:rPr lang="en-US" dirty="0" err="1">
                <a:solidFill>
                  <a:schemeClr val="bg1"/>
                </a:solidFill>
              </a:rPr>
              <a:t>Alper</a:t>
            </a:r>
            <a:r>
              <a:rPr lang="en-US" dirty="0">
                <a:solidFill>
                  <a:schemeClr val="bg1"/>
                </a:solidFill>
              </a:rPr>
              <a:t> </a:t>
            </a:r>
            <a:r>
              <a:rPr lang="en-US" dirty="0" err="1">
                <a:solidFill>
                  <a:schemeClr val="bg1"/>
                </a:solidFill>
              </a:rPr>
              <a:t>Camcı</a:t>
            </a:r>
            <a:endParaRPr lang="en-US" dirty="0">
              <a:solidFill>
                <a:schemeClr val="bg1"/>
              </a:solidFill>
            </a:endParaRPr>
          </a:p>
          <a:p>
            <a:pPr indent="-228600">
              <a:lnSpc>
                <a:spcPct val="90000"/>
              </a:lnSpc>
              <a:spcAft>
                <a:spcPts val="600"/>
              </a:spcAft>
              <a:buFont typeface="Wingdings 3" charset="2"/>
              <a:buChar char=""/>
            </a:pPr>
            <a:r>
              <a:rPr lang="en-US" dirty="0" err="1">
                <a:solidFill>
                  <a:schemeClr val="bg1"/>
                </a:solidFill>
              </a:rPr>
              <a:t>Pınar</a:t>
            </a:r>
            <a:r>
              <a:rPr lang="en-US" dirty="0">
                <a:solidFill>
                  <a:schemeClr val="bg1"/>
                </a:solidFill>
              </a:rPr>
              <a:t> </a:t>
            </a:r>
            <a:r>
              <a:rPr lang="en-US" dirty="0" err="1">
                <a:solidFill>
                  <a:schemeClr val="bg1"/>
                </a:solidFill>
              </a:rPr>
              <a:t>Sarısaray</a:t>
            </a:r>
            <a:endParaRPr lang="en-US" dirty="0">
              <a:solidFill>
                <a:schemeClr val="bg1"/>
              </a:solidFill>
            </a:endParaRPr>
          </a:p>
          <a:p>
            <a:pPr indent="-228600">
              <a:lnSpc>
                <a:spcPct val="90000"/>
              </a:lnSpc>
              <a:spcAft>
                <a:spcPts val="600"/>
              </a:spcAft>
              <a:buFont typeface="Wingdings 3" charset="2"/>
              <a:buChar char=""/>
            </a:pPr>
            <a:endParaRPr lang="en-US" sz="500" dirty="0"/>
          </a:p>
          <a:p>
            <a:pPr indent="-228600">
              <a:lnSpc>
                <a:spcPct val="90000"/>
              </a:lnSpc>
              <a:spcAft>
                <a:spcPts val="600"/>
              </a:spcAft>
              <a:buFont typeface="Wingdings 3" charset="2"/>
              <a:buChar char=""/>
            </a:pPr>
            <a:endParaRPr lang="en-US" sz="500" dirty="0"/>
          </a:p>
        </p:txBody>
      </p:sp>
    </p:spTree>
    <p:extLst>
      <p:ext uri="{BB962C8B-B14F-4D97-AF65-F5344CB8AC3E}">
        <p14:creationId xmlns:p14="http://schemas.microsoft.com/office/powerpoint/2010/main" val="223385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9F53-B243-538B-28E9-42219618EAB1}"/>
              </a:ext>
            </a:extLst>
          </p:cNvPr>
          <p:cNvSpPr>
            <a:spLocks noGrp="1"/>
          </p:cNvSpPr>
          <p:nvPr>
            <p:ph type="title"/>
          </p:nvPr>
        </p:nvSpPr>
        <p:spPr/>
        <p:txBody>
          <a:bodyPr/>
          <a:lstStyle/>
          <a:p>
            <a:r>
              <a:rPr lang="en-TR" dirty="0"/>
              <a:t>Findings</a:t>
            </a:r>
          </a:p>
        </p:txBody>
      </p:sp>
      <p:sp>
        <p:nvSpPr>
          <p:cNvPr id="9" name="TextBox 8">
            <a:extLst>
              <a:ext uri="{FF2B5EF4-FFF2-40B4-BE49-F238E27FC236}">
                <a16:creationId xmlns:a16="http://schemas.microsoft.com/office/drawing/2014/main" id="{0744E70C-BFF7-FF88-CF4F-922CA43B2980}"/>
              </a:ext>
            </a:extLst>
          </p:cNvPr>
          <p:cNvSpPr txBox="1"/>
          <p:nvPr/>
        </p:nvSpPr>
        <p:spPr>
          <a:xfrm>
            <a:off x="1752600" y="2401144"/>
            <a:ext cx="9131300" cy="3693319"/>
          </a:xfrm>
          <a:prstGeom prst="rect">
            <a:avLst/>
          </a:prstGeom>
          <a:noFill/>
        </p:spPr>
        <p:txBody>
          <a:bodyPr wrap="square">
            <a:spAutoFit/>
          </a:bodyPr>
          <a:lstStyle/>
          <a:p>
            <a:r>
              <a:rPr lang="en-US" dirty="0"/>
              <a:t>The findings show a significant increase in online shopping during the COVID-19 period, with consumers relying more on online platforms. Factors such as trust in payment methods and personalized product recommendations are found to be important determinants of online purchasing behavior. These findings have implications for businesses in terms of software systems, decision-making processes, and marketing strategies. The project contributes to the understanding of online consumer behavior and provides insights for improving online marketing strategies.</a:t>
            </a:r>
          </a:p>
          <a:p>
            <a:r>
              <a:rPr lang="en-US" dirty="0"/>
              <a:t>In conclusion, this capstone project examines the effects of the COVID-19 pandemic on online shopping behavior from both software engineering and management perspectives. The project utilizes advanced programming tools and methodologies, along with survey data, to gain comprehensive insights into customer behavior. The results emphasize the importance of customer satisfaction, data-driven decision making, and adaptability in the online shopping landscape.</a:t>
            </a:r>
          </a:p>
        </p:txBody>
      </p:sp>
    </p:spTree>
    <p:extLst>
      <p:ext uri="{BB962C8B-B14F-4D97-AF65-F5344CB8AC3E}">
        <p14:creationId xmlns:p14="http://schemas.microsoft.com/office/powerpoint/2010/main" val="194631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F0684ACE-7A3D-E5AD-5B7C-0C2D2373E603}"/>
              </a:ext>
            </a:extLst>
          </p:cNvPr>
          <p:cNvSpPr txBox="1"/>
          <p:nvPr/>
        </p:nvSpPr>
        <p:spPr>
          <a:xfrm>
            <a:off x="1696528" y="1408979"/>
            <a:ext cx="3292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b="1" dirty="0" err="1"/>
              <a:t>Example</a:t>
            </a:r>
            <a:r>
              <a:rPr lang="tr-TR" b="1" dirty="0"/>
              <a:t> of "</a:t>
            </a:r>
            <a:r>
              <a:rPr lang="tr-TR" b="1" dirty="0" err="1"/>
              <a:t>Yes</a:t>
            </a:r>
            <a:r>
              <a:rPr lang="tr-TR" b="1" dirty="0"/>
              <a:t>" No" </a:t>
            </a:r>
            <a:r>
              <a:rPr lang="tr-TR" b="1" dirty="0" err="1"/>
              <a:t>Questions</a:t>
            </a:r>
            <a:endParaRPr lang="tr-TR" b="1" dirty="0">
              <a:cs typeface="Calibri"/>
            </a:endParaRPr>
          </a:p>
        </p:txBody>
      </p:sp>
      <p:pic>
        <p:nvPicPr>
          <p:cNvPr id="7" name="Resim 7" descr="metin içeren bir resim&#10;&#10;Açıklama otomatik olarak oluşturuldu">
            <a:extLst>
              <a:ext uri="{FF2B5EF4-FFF2-40B4-BE49-F238E27FC236}">
                <a16:creationId xmlns:a16="http://schemas.microsoft.com/office/drawing/2014/main" id="{A469DA08-AD09-501F-B02F-35805B02790C}"/>
              </a:ext>
            </a:extLst>
          </p:cNvPr>
          <p:cNvPicPr>
            <a:picLocks noChangeAspect="1"/>
          </p:cNvPicPr>
          <p:nvPr/>
        </p:nvPicPr>
        <p:blipFill>
          <a:blip r:embed="rId2"/>
          <a:stretch>
            <a:fillRect/>
          </a:stretch>
        </p:blipFill>
        <p:spPr>
          <a:xfrm>
            <a:off x="404004" y="1772254"/>
            <a:ext cx="5733690" cy="4751227"/>
          </a:xfrm>
          <a:prstGeom prst="rect">
            <a:avLst/>
          </a:prstGeom>
        </p:spPr>
      </p:pic>
      <p:sp>
        <p:nvSpPr>
          <p:cNvPr id="8" name="Metin kutusu 7">
            <a:extLst>
              <a:ext uri="{FF2B5EF4-FFF2-40B4-BE49-F238E27FC236}">
                <a16:creationId xmlns:a16="http://schemas.microsoft.com/office/drawing/2014/main" id="{B8C8DB24-7A92-CCD4-25A6-557BBF567FCD}"/>
              </a:ext>
            </a:extLst>
          </p:cNvPr>
          <p:cNvSpPr txBox="1"/>
          <p:nvPr/>
        </p:nvSpPr>
        <p:spPr>
          <a:xfrm>
            <a:off x="6742981" y="2343509"/>
            <a:ext cx="447135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err="1">
                <a:cs typeface="Calibri"/>
              </a:rPr>
              <a:t>These questions helped us eliminate the correct attenders of the survey since we asked them at the very beginning.</a:t>
            </a:r>
          </a:p>
          <a:p>
            <a:endParaRPr lang="tr-TR">
              <a:cs typeface="Calibri"/>
            </a:endParaRPr>
          </a:p>
          <a:p>
            <a:r>
              <a:rPr lang="tr-TR" err="1">
                <a:cs typeface="Calibri"/>
              </a:rPr>
              <a:t>For example if a person says "no" to "do you shop online?" Question, that person's whole survery is to be eliminated and was took out from the results.</a:t>
            </a:r>
          </a:p>
        </p:txBody>
      </p:sp>
      <p:sp>
        <p:nvSpPr>
          <p:cNvPr id="4" name="Title 1">
            <a:extLst>
              <a:ext uri="{FF2B5EF4-FFF2-40B4-BE49-F238E27FC236}">
                <a16:creationId xmlns:a16="http://schemas.microsoft.com/office/drawing/2014/main" id="{D2FD8D83-0D25-4C7F-851A-E1C55E7BC037}"/>
              </a:ext>
            </a:extLst>
          </p:cNvPr>
          <p:cNvSpPr>
            <a:spLocks noGrp="1"/>
          </p:cNvSpPr>
          <p:nvPr>
            <p:ph type="title"/>
          </p:nvPr>
        </p:nvSpPr>
        <p:spPr>
          <a:xfrm>
            <a:off x="1063926" y="225957"/>
            <a:ext cx="10505773" cy="1069443"/>
          </a:xfrm>
        </p:spPr>
        <p:txBody>
          <a:bodyPr/>
          <a:lstStyle/>
          <a:p>
            <a:pPr algn="ctr"/>
            <a:r>
              <a:rPr lang="tr-TR" sz="2800" b="1" i="1" u="sng" dirty="0"/>
              <a:t> </a:t>
            </a:r>
            <a:r>
              <a:rPr lang="tr-TR" sz="2800" b="1" i="1" u="sng" dirty="0" err="1"/>
              <a:t>Survey</a:t>
            </a:r>
            <a:r>
              <a:rPr lang="tr-TR" sz="2800" b="1" i="1" u="sng" dirty="0"/>
              <a:t> </a:t>
            </a:r>
            <a:r>
              <a:rPr lang="tr-TR" sz="2800" b="1" i="1" u="sng" dirty="0" err="1"/>
              <a:t>Questions</a:t>
            </a:r>
            <a:r>
              <a:rPr lang="tr-TR" sz="2800" b="1" i="1" u="sng" dirty="0"/>
              <a:t> </a:t>
            </a:r>
            <a:r>
              <a:rPr lang="tr-TR" sz="2800" b="1" i="1" u="sng" dirty="0" err="1"/>
              <a:t>and</a:t>
            </a:r>
            <a:r>
              <a:rPr lang="tr-TR" sz="2800" b="1" i="1" u="sng" dirty="0"/>
              <a:t> </a:t>
            </a:r>
            <a:r>
              <a:rPr lang="tr-TR" sz="2800" b="1" i="1" u="sng" dirty="0" err="1"/>
              <a:t>the</a:t>
            </a:r>
            <a:r>
              <a:rPr lang="tr-TR" sz="2800" b="1" i="1" u="sng" dirty="0"/>
              <a:t> </a:t>
            </a:r>
            <a:r>
              <a:rPr lang="tr-TR" sz="2800" b="1" i="1" u="sng" dirty="0" err="1"/>
              <a:t>Logic</a:t>
            </a:r>
            <a:r>
              <a:rPr lang="tr-TR" sz="2800" b="1" i="1" u="sng" dirty="0"/>
              <a:t> </a:t>
            </a:r>
            <a:r>
              <a:rPr lang="tr-TR" sz="2800" b="1" i="1" u="sng" dirty="0" err="1"/>
              <a:t>Behind</a:t>
            </a:r>
            <a:r>
              <a:rPr lang="tr-TR" sz="2800" b="1" i="1" u="sng" dirty="0"/>
              <a:t> </a:t>
            </a:r>
            <a:r>
              <a:rPr lang="tr-TR" sz="2800" b="1" i="1" u="sng" dirty="0" err="1"/>
              <a:t>Them</a:t>
            </a:r>
            <a:endParaRPr lang="tr-TR" sz="2800" b="1" i="1" u="sng" dirty="0">
              <a:cs typeface="Calibri"/>
            </a:endParaRPr>
          </a:p>
        </p:txBody>
      </p:sp>
    </p:spTree>
    <p:extLst>
      <p:ext uri="{BB962C8B-B14F-4D97-AF65-F5344CB8AC3E}">
        <p14:creationId xmlns:p14="http://schemas.microsoft.com/office/powerpoint/2010/main" val="241779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F0684ACE-7A3D-E5AD-5B7C-0C2D2373E603}"/>
              </a:ext>
            </a:extLst>
          </p:cNvPr>
          <p:cNvSpPr txBox="1"/>
          <p:nvPr/>
        </p:nvSpPr>
        <p:spPr>
          <a:xfrm>
            <a:off x="1270302" y="703470"/>
            <a:ext cx="5036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b="1" dirty="0" err="1"/>
              <a:t>Example</a:t>
            </a:r>
            <a:r>
              <a:rPr lang="tr-TR" b="1" dirty="0"/>
              <a:t> of "</a:t>
            </a:r>
            <a:r>
              <a:rPr lang="tr-TR" b="1" dirty="0" err="1"/>
              <a:t>Multiple</a:t>
            </a:r>
            <a:r>
              <a:rPr lang="tr-TR" b="1" dirty="0"/>
              <a:t> </a:t>
            </a:r>
            <a:r>
              <a:rPr lang="tr-TR" b="1" dirty="0" err="1"/>
              <a:t>Choice</a:t>
            </a:r>
            <a:r>
              <a:rPr lang="tr-TR" b="1" dirty="0"/>
              <a:t>" </a:t>
            </a:r>
            <a:r>
              <a:rPr lang="tr-TR" b="1" dirty="0" err="1"/>
              <a:t>Questions</a:t>
            </a:r>
            <a:endParaRPr lang="tr-TR" b="1" dirty="0">
              <a:cs typeface="Calibri"/>
            </a:endParaRPr>
          </a:p>
        </p:txBody>
      </p:sp>
      <p:sp>
        <p:nvSpPr>
          <p:cNvPr id="8" name="Metin kutusu 7">
            <a:extLst>
              <a:ext uri="{FF2B5EF4-FFF2-40B4-BE49-F238E27FC236}">
                <a16:creationId xmlns:a16="http://schemas.microsoft.com/office/drawing/2014/main" id="{B8C8DB24-7A92-CCD4-25A6-557BBF567FCD}"/>
              </a:ext>
            </a:extLst>
          </p:cNvPr>
          <p:cNvSpPr txBox="1"/>
          <p:nvPr/>
        </p:nvSpPr>
        <p:spPr>
          <a:xfrm>
            <a:off x="6742981" y="2223509"/>
            <a:ext cx="447135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err="1">
                <a:cs typeface="Calibri"/>
              </a:rPr>
              <a:t>These questions were the main data collectors of our survery since it provides specific answers for specific questions and behaviours. </a:t>
            </a:r>
          </a:p>
          <a:p>
            <a:endParaRPr lang="tr-TR">
              <a:cs typeface="Calibri"/>
            </a:endParaRPr>
          </a:p>
          <a:p>
            <a:r>
              <a:rPr lang="tr-TR" err="1">
                <a:cs typeface="Calibri"/>
              </a:rPr>
              <a:t>We tried to keep the survey not boring by giving the multiple choice questions in the midle part.</a:t>
            </a:r>
          </a:p>
        </p:txBody>
      </p:sp>
      <p:pic>
        <p:nvPicPr>
          <p:cNvPr id="2" name="Resim 2" descr="metin içeren bir resim&#10;&#10;Açıklama otomatik olarak oluşturuldu">
            <a:extLst>
              <a:ext uri="{FF2B5EF4-FFF2-40B4-BE49-F238E27FC236}">
                <a16:creationId xmlns:a16="http://schemas.microsoft.com/office/drawing/2014/main" id="{7C3CAE9D-6C89-7881-D8FC-46C820835723}"/>
              </a:ext>
            </a:extLst>
          </p:cNvPr>
          <p:cNvPicPr>
            <a:picLocks noChangeAspect="1"/>
          </p:cNvPicPr>
          <p:nvPr/>
        </p:nvPicPr>
        <p:blipFill>
          <a:blip r:embed="rId2"/>
          <a:stretch>
            <a:fillRect/>
          </a:stretch>
        </p:blipFill>
        <p:spPr>
          <a:xfrm>
            <a:off x="908683" y="1249144"/>
            <a:ext cx="5036388" cy="4904577"/>
          </a:xfrm>
          <a:prstGeom prst="rect">
            <a:avLst/>
          </a:prstGeom>
        </p:spPr>
      </p:pic>
    </p:spTree>
    <p:extLst>
      <p:ext uri="{BB962C8B-B14F-4D97-AF65-F5344CB8AC3E}">
        <p14:creationId xmlns:p14="http://schemas.microsoft.com/office/powerpoint/2010/main" val="111493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F0684ACE-7A3D-E5AD-5B7C-0C2D2373E603}"/>
              </a:ext>
            </a:extLst>
          </p:cNvPr>
          <p:cNvSpPr txBox="1"/>
          <p:nvPr/>
        </p:nvSpPr>
        <p:spPr>
          <a:xfrm>
            <a:off x="1636302" y="799470"/>
            <a:ext cx="431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b="1" err="1"/>
              <a:t>Example of "Scale" Questions</a:t>
            </a:r>
            <a:endParaRPr lang="tr-TR" b="1" err="1">
              <a:cs typeface="Calibri"/>
            </a:endParaRPr>
          </a:p>
        </p:txBody>
      </p:sp>
      <p:sp>
        <p:nvSpPr>
          <p:cNvPr id="8" name="Metin kutusu 7">
            <a:extLst>
              <a:ext uri="{FF2B5EF4-FFF2-40B4-BE49-F238E27FC236}">
                <a16:creationId xmlns:a16="http://schemas.microsoft.com/office/drawing/2014/main" id="{B8C8DB24-7A92-CCD4-25A6-557BBF567FCD}"/>
              </a:ext>
            </a:extLst>
          </p:cNvPr>
          <p:cNvSpPr txBox="1"/>
          <p:nvPr/>
        </p:nvSpPr>
        <p:spPr>
          <a:xfrm>
            <a:off x="6742981" y="2223509"/>
            <a:ext cx="44713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err="1">
                <a:cs typeface="Calibri"/>
              </a:rPr>
              <a:t>The Scaling questions gave us a quantiative data on the level of people's behaviours. </a:t>
            </a:r>
          </a:p>
          <a:p>
            <a:endParaRPr lang="tr-TR">
              <a:cs typeface="Calibri"/>
            </a:endParaRPr>
          </a:p>
          <a:p>
            <a:r>
              <a:rPr lang="tr-TR" err="1">
                <a:cs typeface="Calibri"/>
              </a:rPr>
              <a:t>With the help of this data set, we were able to came to a conclusion about specific limits and the correlation analysis.</a:t>
            </a:r>
          </a:p>
        </p:txBody>
      </p:sp>
      <p:pic>
        <p:nvPicPr>
          <p:cNvPr id="3" name="Resim 3" descr="metin içeren bir resim&#10;&#10;Açıklama otomatik olarak oluşturuldu">
            <a:extLst>
              <a:ext uri="{FF2B5EF4-FFF2-40B4-BE49-F238E27FC236}">
                <a16:creationId xmlns:a16="http://schemas.microsoft.com/office/drawing/2014/main" id="{0B32FD1B-0ED0-D264-B12C-EF7AE051955C}"/>
              </a:ext>
            </a:extLst>
          </p:cNvPr>
          <p:cNvPicPr>
            <a:picLocks noChangeAspect="1"/>
          </p:cNvPicPr>
          <p:nvPr/>
        </p:nvPicPr>
        <p:blipFill>
          <a:blip r:embed="rId2"/>
          <a:stretch>
            <a:fillRect/>
          </a:stretch>
        </p:blipFill>
        <p:spPr>
          <a:xfrm>
            <a:off x="728400" y="1211996"/>
            <a:ext cx="4975200" cy="4434007"/>
          </a:xfrm>
          <a:prstGeom prst="rect">
            <a:avLst/>
          </a:prstGeom>
        </p:spPr>
      </p:pic>
    </p:spTree>
    <p:extLst>
      <p:ext uri="{BB962C8B-B14F-4D97-AF65-F5344CB8AC3E}">
        <p14:creationId xmlns:p14="http://schemas.microsoft.com/office/powerpoint/2010/main" val="44480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F0684ACE-7A3D-E5AD-5B7C-0C2D2373E603}"/>
              </a:ext>
            </a:extLst>
          </p:cNvPr>
          <p:cNvSpPr txBox="1"/>
          <p:nvPr/>
        </p:nvSpPr>
        <p:spPr>
          <a:xfrm>
            <a:off x="1270302" y="703470"/>
            <a:ext cx="4313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b="1" err="1"/>
              <a:t>Example of "Demographic" Questions</a:t>
            </a:r>
            <a:endParaRPr lang="tr-TR" b="1" err="1">
              <a:cs typeface="Calibri"/>
            </a:endParaRPr>
          </a:p>
        </p:txBody>
      </p:sp>
      <p:sp>
        <p:nvSpPr>
          <p:cNvPr id="8" name="Metin kutusu 7">
            <a:extLst>
              <a:ext uri="{FF2B5EF4-FFF2-40B4-BE49-F238E27FC236}">
                <a16:creationId xmlns:a16="http://schemas.microsoft.com/office/drawing/2014/main" id="{B8C8DB24-7A92-CCD4-25A6-557BBF567FCD}"/>
              </a:ext>
            </a:extLst>
          </p:cNvPr>
          <p:cNvSpPr txBox="1"/>
          <p:nvPr/>
        </p:nvSpPr>
        <p:spPr>
          <a:xfrm>
            <a:off x="6706981" y="1677509"/>
            <a:ext cx="44713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err="1">
                <a:cs typeface="Calibri"/>
              </a:rPr>
              <a:t>Demographic questions were asked at the end to prevent boredom of the survey. </a:t>
            </a:r>
            <a:endParaRPr lang="tr-TR"/>
          </a:p>
          <a:p>
            <a:endParaRPr lang="tr-TR">
              <a:cs typeface="Calibri"/>
            </a:endParaRPr>
          </a:p>
          <a:p>
            <a:r>
              <a:rPr lang="tr-TR" err="1">
                <a:cs typeface="Calibri"/>
              </a:rPr>
              <a:t>By asking these questions we were able to know some specific characteristics from gender to martial status of our sample. </a:t>
            </a:r>
            <a:endParaRPr lang="tr-TR"/>
          </a:p>
        </p:txBody>
      </p:sp>
      <p:pic>
        <p:nvPicPr>
          <p:cNvPr id="3" name="Resim 3" descr="metin içeren bir resim&#10;&#10;Açıklama otomatik olarak oluşturuldu">
            <a:extLst>
              <a:ext uri="{FF2B5EF4-FFF2-40B4-BE49-F238E27FC236}">
                <a16:creationId xmlns:a16="http://schemas.microsoft.com/office/drawing/2014/main" id="{68D9FD32-461E-A766-FB98-CEA5B60835A9}"/>
              </a:ext>
            </a:extLst>
          </p:cNvPr>
          <p:cNvPicPr>
            <a:picLocks noChangeAspect="1"/>
          </p:cNvPicPr>
          <p:nvPr/>
        </p:nvPicPr>
        <p:blipFill>
          <a:blip r:embed="rId2"/>
          <a:stretch>
            <a:fillRect/>
          </a:stretch>
        </p:blipFill>
        <p:spPr>
          <a:xfrm>
            <a:off x="572400" y="1127830"/>
            <a:ext cx="5701200" cy="4494339"/>
          </a:xfrm>
          <a:prstGeom prst="rect">
            <a:avLst/>
          </a:prstGeom>
        </p:spPr>
      </p:pic>
    </p:spTree>
    <p:extLst>
      <p:ext uri="{BB962C8B-B14F-4D97-AF65-F5344CB8AC3E}">
        <p14:creationId xmlns:p14="http://schemas.microsoft.com/office/powerpoint/2010/main" val="421398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with medium confidence">
            <a:extLst>
              <a:ext uri="{FF2B5EF4-FFF2-40B4-BE49-F238E27FC236}">
                <a16:creationId xmlns:a16="http://schemas.microsoft.com/office/drawing/2014/main" id="{B9D7A42B-0213-C890-6A17-D33CAA6706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765977"/>
            <a:ext cx="10905066" cy="3326046"/>
          </a:xfrm>
          <a:prstGeom prst="rect">
            <a:avLst/>
          </a:prstGeom>
          <a:ln>
            <a:noFill/>
          </a:ln>
        </p:spPr>
      </p:pic>
      <p:sp>
        <p:nvSpPr>
          <p:cNvPr id="5" name="TextBox 4">
            <a:extLst>
              <a:ext uri="{FF2B5EF4-FFF2-40B4-BE49-F238E27FC236}">
                <a16:creationId xmlns:a16="http://schemas.microsoft.com/office/drawing/2014/main" id="{9A0F3315-D0EA-3F39-BD2D-B2BB35EBFDB0}"/>
              </a:ext>
            </a:extLst>
          </p:cNvPr>
          <p:cNvSpPr txBox="1"/>
          <p:nvPr/>
        </p:nvSpPr>
        <p:spPr>
          <a:xfrm>
            <a:off x="643467" y="5397910"/>
            <a:ext cx="10905065" cy="1000274"/>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tr-TR" dirty="0" err="1"/>
              <a:t>The</a:t>
            </a:r>
            <a:r>
              <a:rPr lang="tr-TR" dirty="0"/>
              <a:t> </a:t>
            </a:r>
            <a:r>
              <a:rPr lang="tr-TR" dirty="0" err="1"/>
              <a:t>correlation</a:t>
            </a:r>
            <a:r>
              <a:rPr lang="tr-TR" dirty="0"/>
              <a:t> </a:t>
            </a:r>
            <a:r>
              <a:rPr lang="tr-TR" dirty="0" err="1"/>
              <a:t>analysis</a:t>
            </a:r>
            <a:r>
              <a:rPr lang="tr-TR" dirty="0"/>
              <a:t> </a:t>
            </a:r>
            <a:r>
              <a:rPr lang="tr-TR" dirty="0" err="1"/>
              <a:t>results</a:t>
            </a:r>
            <a:r>
              <a:rPr lang="tr-TR" dirty="0"/>
              <a:t> can be </a:t>
            </a:r>
            <a:r>
              <a:rPr lang="tr-TR" dirty="0" err="1"/>
              <a:t>seen</a:t>
            </a:r>
            <a:r>
              <a:rPr lang="tr-TR" dirty="0"/>
              <a:t> on </a:t>
            </a:r>
            <a:r>
              <a:rPr lang="tr-TR" dirty="0" err="1"/>
              <a:t>the</a:t>
            </a:r>
            <a:r>
              <a:rPr lang="tr-TR" dirty="0"/>
              <a:t> </a:t>
            </a:r>
            <a:r>
              <a:rPr lang="tr-TR" dirty="0" err="1"/>
              <a:t>table</a:t>
            </a:r>
            <a:r>
              <a:rPr lang="tr-TR" dirty="0"/>
              <a:t> </a:t>
            </a:r>
            <a:r>
              <a:rPr lang="tr-TR" dirty="0" err="1"/>
              <a:t>and</a:t>
            </a:r>
            <a:r>
              <a:rPr lang="tr-TR" dirty="0"/>
              <a:t> </a:t>
            </a:r>
            <a:r>
              <a:rPr lang="tr-TR" dirty="0" err="1"/>
              <a:t>with</a:t>
            </a:r>
            <a:r>
              <a:rPr lang="tr-TR" dirty="0"/>
              <a:t> </a:t>
            </a:r>
            <a:r>
              <a:rPr lang="tr-TR" dirty="0" err="1"/>
              <a:t>these</a:t>
            </a:r>
            <a:r>
              <a:rPr lang="tr-TR" dirty="0"/>
              <a:t> </a:t>
            </a:r>
            <a:r>
              <a:rPr lang="tr-TR" dirty="0" err="1"/>
              <a:t>results</a:t>
            </a:r>
            <a:r>
              <a:rPr lang="tr-TR" dirty="0"/>
              <a:t> </a:t>
            </a:r>
            <a:r>
              <a:rPr lang="tr-TR" dirty="0" err="1"/>
              <a:t>we</a:t>
            </a:r>
            <a:r>
              <a:rPr lang="tr-TR" dirty="0"/>
              <a:t> </a:t>
            </a:r>
            <a:r>
              <a:rPr lang="tr-TR" dirty="0" err="1"/>
              <a:t>tried</a:t>
            </a:r>
            <a:r>
              <a:rPr lang="tr-TR" dirty="0"/>
              <a:t> </a:t>
            </a:r>
            <a:r>
              <a:rPr lang="tr-TR" dirty="0" err="1"/>
              <a:t>to</a:t>
            </a:r>
            <a:r>
              <a:rPr lang="tr-TR" dirty="0"/>
              <a:t> </a:t>
            </a:r>
            <a:r>
              <a:rPr lang="tr-TR" dirty="0" err="1"/>
              <a:t>understand</a:t>
            </a:r>
            <a:r>
              <a:rPr lang="tr-TR" dirty="0"/>
              <a:t> </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if there is a correlation or not.</a:t>
            </a:r>
            <a:endParaRPr lang="tr-TR" kern="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600"/>
              </a:spcAft>
            </a:pPr>
            <a:endParaRPr lang="tr-TR" dirty="0"/>
          </a:p>
        </p:txBody>
      </p:sp>
      <p:sp>
        <p:nvSpPr>
          <p:cNvPr id="3" name="Title 1">
            <a:extLst>
              <a:ext uri="{FF2B5EF4-FFF2-40B4-BE49-F238E27FC236}">
                <a16:creationId xmlns:a16="http://schemas.microsoft.com/office/drawing/2014/main" id="{E2C6BCE0-A3DA-3EE3-C504-CDFAB0149FDB}"/>
              </a:ext>
            </a:extLst>
          </p:cNvPr>
          <p:cNvSpPr>
            <a:spLocks noGrp="1"/>
          </p:cNvSpPr>
          <p:nvPr>
            <p:ph type="title"/>
          </p:nvPr>
        </p:nvSpPr>
        <p:spPr>
          <a:xfrm>
            <a:off x="2231135" y="424314"/>
            <a:ext cx="7729728" cy="1188720"/>
          </a:xfrm>
        </p:spPr>
        <p:txBody>
          <a:bodyPr/>
          <a:lstStyle/>
          <a:p>
            <a:r>
              <a:rPr lang="tr-TR" dirty="0" err="1"/>
              <a:t>Correlation</a:t>
            </a:r>
            <a:r>
              <a:rPr lang="tr-TR" dirty="0"/>
              <a:t> Analysis</a:t>
            </a:r>
            <a:endParaRPr lang="en-TR" dirty="0"/>
          </a:p>
        </p:txBody>
      </p:sp>
    </p:spTree>
    <p:extLst>
      <p:ext uri="{BB962C8B-B14F-4D97-AF65-F5344CB8AC3E}">
        <p14:creationId xmlns:p14="http://schemas.microsoft.com/office/powerpoint/2010/main" val="1151016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0F3315-D0EA-3F39-BD2D-B2BB35EBFDB0}"/>
              </a:ext>
            </a:extLst>
          </p:cNvPr>
          <p:cNvSpPr txBox="1"/>
          <p:nvPr/>
        </p:nvSpPr>
        <p:spPr>
          <a:xfrm>
            <a:off x="6354871" y="2827419"/>
            <a:ext cx="5029200" cy="3227626"/>
          </a:xfrm>
          <a:prstGeom prst="rect">
            <a:avLst/>
          </a:prstGeom>
        </p:spPr>
        <p:txBody>
          <a:bodyPr vert="horz" lIns="91440" tIns="45720" rIns="91440" bIns="45720" rtlCol="0" anchor="ctr">
            <a:norm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itchFamily="34" charset="0"/>
              <a:buChar char="•"/>
            </a:pPr>
            <a:r>
              <a:rPr lang="en-US">
                <a:solidFill>
                  <a:schemeClr val="tx2"/>
                </a:solidFill>
              </a:rPr>
              <a:t>In the analysis part, we beginned with correlations that shows what people does and what they think others do. We found that there is a mid level of correlation. This correlation was important to understand how people behave and think.</a:t>
            </a:r>
          </a:p>
        </p:txBody>
      </p:sp>
      <p:graphicFrame>
        <p:nvGraphicFramePr>
          <p:cNvPr id="6" name="Chart 5">
            <a:extLst>
              <a:ext uri="{FF2B5EF4-FFF2-40B4-BE49-F238E27FC236}">
                <a16:creationId xmlns:a16="http://schemas.microsoft.com/office/drawing/2014/main" id="{162FF9BD-35F4-7519-9AD3-D460E289C12F}"/>
              </a:ext>
            </a:extLst>
          </p:cNvPr>
          <p:cNvGraphicFramePr/>
          <p:nvPr/>
        </p:nvGraphicFramePr>
        <p:xfrm>
          <a:off x="804671" y="2837712"/>
          <a:ext cx="4954693" cy="32173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8476878-164C-BEBA-76CC-E42BEDC80572}"/>
              </a:ext>
            </a:extLst>
          </p:cNvPr>
          <p:cNvSpPr txBox="1"/>
          <p:nvPr/>
        </p:nvSpPr>
        <p:spPr>
          <a:xfrm>
            <a:off x="1238864" y="2374380"/>
            <a:ext cx="6096000" cy="374077"/>
          </a:xfrm>
          <a:prstGeom prst="rect">
            <a:avLst/>
          </a:prstGeom>
          <a:noFill/>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tr-TR" sz="1800" b="1" kern="100">
                <a:effectLst/>
                <a:latin typeface="Times New Roman" panose="02020603050405020304" pitchFamily="18" charset="0"/>
                <a:ea typeface="Calibri" panose="020F0502020204030204" pitchFamily="34" charset="0"/>
                <a:cs typeface="Times New Roman" panose="02020603050405020304" pitchFamily="18" charset="0"/>
              </a:rPr>
              <a:t>Pearson Correlation = 0,54842</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71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0F3315-D0EA-3F39-BD2D-B2BB35EBFDB0}"/>
              </a:ext>
            </a:extLst>
          </p:cNvPr>
          <p:cNvSpPr txBox="1"/>
          <p:nvPr/>
        </p:nvSpPr>
        <p:spPr>
          <a:xfrm>
            <a:off x="6354871" y="2827419"/>
            <a:ext cx="5029200" cy="3227626"/>
          </a:xfrm>
          <a:prstGeom prst="rect">
            <a:avLst/>
          </a:prstGeom>
        </p:spPr>
        <p:txBody>
          <a:bodyPr vert="horz" lIns="91440" tIns="45720" rIns="91440" bIns="45720" rtlCol="0" anchor="ctr">
            <a:norm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a:solidFill>
                  <a:schemeClr val="tx2"/>
                </a:solidFill>
              </a:rPr>
              <a:t>On the other part of the analysis, we tried to find several correllations and gave informations about them. </a:t>
            </a:r>
          </a:p>
          <a:p>
            <a:pPr>
              <a:lnSpc>
                <a:spcPct val="90000"/>
              </a:lnSpc>
              <a:spcAft>
                <a:spcPts val="600"/>
              </a:spcAft>
            </a:pPr>
            <a:r>
              <a:rPr lang="en-US">
                <a:solidFill>
                  <a:schemeClr val="tx2"/>
                </a:solidFill>
              </a:rPr>
              <a:t>Also we added some negative correlations.</a:t>
            </a:r>
          </a:p>
          <a:p>
            <a:pPr>
              <a:lnSpc>
                <a:spcPct val="90000"/>
              </a:lnSpc>
              <a:spcAft>
                <a:spcPts val="600"/>
              </a:spcAft>
            </a:pPr>
            <a:endParaRPr lang="en-US">
              <a:solidFill>
                <a:schemeClr val="tx2"/>
              </a:solidFill>
            </a:endParaRPr>
          </a:p>
          <a:p>
            <a:pPr>
              <a:lnSpc>
                <a:spcPct val="90000"/>
              </a:lnSpc>
              <a:spcAft>
                <a:spcPts val="600"/>
              </a:spcAft>
            </a:pPr>
            <a:r>
              <a:rPr lang="en-US">
                <a:solidFill>
                  <a:schemeClr val="tx2"/>
                </a:solidFill>
              </a:rPr>
              <a:t>At the end we found some results that supports our first ``PROBLEM`` part question. </a:t>
            </a:r>
          </a:p>
        </p:txBody>
      </p:sp>
      <p:graphicFrame>
        <p:nvGraphicFramePr>
          <p:cNvPr id="2" name="Chart 1">
            <a:extLst>
              <a:ext uri="{FF2B5EF4-FFF2-40B4-BE49-F238E27FC236}">
                <a16:creationId xmlns:a16="http://schemas.microsoft.com/office/drawing/2014/main" id="{3E14C50A-CFBF-F3F1-0944-F84425C25789}"/>
              </a:ext>
            </a:extLst>
          </p:cNvPr>
          <p:cNvGraphicFramePr/>
          <p:nvPr/>
        </p:nvGraphicFramePr>
        <p:xfrm>
          <a:off x="804671" y="2837712"/>
          <a:ext cx="4954693" cy="32173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3D912BFF-39D5-66A9-392E-3E2DFF76E7A3}"/>
              </a:ext>
            </a:extLst>
          </p:cNvPr>
          <p:cNvGraphicFramePr/>
          <p:nvPr/>
        </p:nvGraphicFramePr>
        <p:xfrm>
          <a:off x="6833923" y="668767"/>
          <a:ext cx="4071096" cy="256629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230B16B-D8C1-678B-434A-A03760D6B809}"/>
              </a:ext>
            </a:extLst>
          </p:cNvPr>
          <p:cNvSpPr txBox="1"/>
          <p:nvPr/>
        </p:nvSpPr>
        <p:spPr>
          <a:xfrm>
            <a:off x="1286981" y="2370066"/>
            <a:ext cx="6096000" cy="369332"/>
          </a:xfrm>
          <a:prstGeom prst="rect">
            <a:avLst/>
          </a:prstGeom>
          <a:noFill/>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800" b="1">
                <a:effectLst/>
                <a:latin typeface="Times New Roman" panose="02020603050405020304" pitchFamily="18" charset="0"/>
                <a:ea typeface="Calibri" panose="020F0502020204030204" pitchFamily="34" charset="0"/>
              </a:rPr>
              <a:t>Pearson Correlation = 0,42116 </a:t>
            </a:r>
            <a:endParaRPr lang="tr-TR"/>
          </a:p>
        </p:txBody>
      </p:sp>
      <p:sp>
        <p:nvSpPr>
          <p:cNvPr id="13" name="TextBox 12">
            <a:extLst>
              <a:ext uri="{FF2B5EF4-FFF2-40B4-BE49-F238E27FC236}">
                <a16:creationId xmlns:a16="http://schemas.microsoft.com/office/drawing/2014/main" id="{0FC7DFEA-6343-112D-697B-93443808F35F}"/>
              </a:ext>
            </a:extLst>
          </p:cNvPr>
          <p:cNvSpPr txBox="1"/>
          <p:nvPr/>
        </p:nvSpPr>
        <p:spPr>
          <a:xfrm>
            <a:off x="6833923" y="298843"/>
            <a:ext cx="6096000" cy="374077"/>
          </a:xfrm>
          <a:prstGeom prst="rect">
            <a:avLst/>
          </a:prstGeom>
          <a:noFill/>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tr-TR" sz="1800" b="1" kern="100">
                <a:effectLst/>
                <a:latin typeface="Times New Roman" panose="02020603050405020304" pitchFamily="18" charset="0"/>
                <a:ea typeface="Calibri" panose="020F0502020204030204" pitchFamily="34" charset="0"/>
                <a:cs typeface="Times New Roman" panose="02020603050405020304" pitchFamily="18" charset="0"/>
              </a:rPr>
              <a:t>Pearson Correlation = 0,47245</a:t>
            </a:r>
            <a:endParaRPr lang="tr-TR"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11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E739541-AAD0-10C4-0378-311EA66E9137}"/>
              </a:ext>
            </a:extLst>
          </p:cNvPr>
          <p:cNvSpPr txBox="1"/>
          <p:nvPr/>
        </p:nvSpPr>
        <p:spPr>
          <a:xfrm>
            <a:off x="5431231" y="339951"/>
            <a:ext cx="5145249" cy="2585323"/>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dirty="0"/>
              <a:t>For the regression analysis we have used several types of regression to find correlation between multiple predictors as to see if there was a link to support our project. We have used Ordinal Logistic Regression Analysis and Binomial Logistic Regression Analysis for this purpose. We have started simple by using three predictors and increased the predictors too see which ones affected the dependable the most.</a:t>
            </a:r>
            <a:endParaRPr lang="tr-TR" dirty="0"/>
          </a:p>
        </p:txBody>
      </p:sp>
      <p:pic>
        <p:nvPicPr>
          <p:cNvPr id="3" name="Resim 2" descr="A picture containing text, screenshot, number, font&#10;&#10;Description automatically generated">
            <a:extLst>
              <a:ext uri="{FF2B5EF4-FFF2-40B4-BE49-F238E27FC236}">
                <a16:creationId xmlns:a16="http://schemas.microsoft.com/office/drawing/2014/main" id="{7EEEF4A9-CD3D-6413-8F60-6CFFB94C608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095999" y="2925274"/>
            <a:ext cx="3815715" cy="2685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Metin kutusu 3">
            <a:extLst>
              <a:ext uri="{FF2B5EF4-FFF2-40B4-BE49-F238E27FC236}">
                <a16:creationId xmlns:a16="http://schemas.microsoft.com/office/drawing/2014/main" id="{1C75B667-5291-199E-9E6C-FC1B9C245809}"/>
              </a:ext>
            </a:extLst>
          </p:cNvPr>
          <p:cNvSpPr txBox="1"/>
          <p:nvPr/>
        </p:nvSpPr>
        <p:spPr>
          <a:xfrm>
            <a:off x="6095999" y="5643663"/>
            <a:ext cx="3815715" cy="523220"/>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For example, we have found a good correlation a good fit. </a:t>
            </a:r>
            <a:endParaRPr lang="tr-TR" sz="1400"/>
          </a:p>
        </p:txBody>
      </p:sp>
      <p:pic>
        <p:nvPicPr>
          <p:cNvPr id="1026" name="Picture 2" descr="The Correlation Coefficient: What It Is, What It Tells Investors">
            <a:extLst>
              <a:ext uri="{FF2B5EF4-FFF2-40B4-BE49-F238E27FC236}">
                <a16:creationId xmlns:a16="http://schemas.microsoft.com/office/drawing/2014/main" id="{768B1DC6-5150-615E-D591-68A66E02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91" r="51033" b="7157"/>
          <a:stretch>
            <a:fillRect/>
          </a:stretch>
        </p:blipFill>
        <p:spPr bwMode="auto">
          <a:xfrm>
            <a:off x="918945" y="906697"/>
            <a:ext cx="4072505" cy="49985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itle 1">
            <a:extLst>
              <a:ext uri="{FF2B5EF4-FFF2-40B4-BE49-F238E27FC236}">
                <a16:creationId xmlns:a16="http://schemas.microsoft.com/office/drawing/2014/main" id="{197DD9E4-1309-403A-CE1E-C1785CC5BC0E}"/>
              </a:ext>
            </a:extLst>
          </p:cNvPr>
          <p:cNvSpPr txBox="1">
            <a:spLocks/>
          </p:cNvSpPr>
          <p:nvPr/>
        </p:nvSpPr>
        <p:spPr>
          <a:xfrm>
            <a:off x="1215135" y="30841"/>
            <a:ext cx="3200096" cy="921886"/>
          </a:xfrm>
          <a:prstGeom prst="rect">
            <a:avLst/>
          </a:prstGeom>
        </p:spPr>
        <p:txBody>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regression analysis</a:t>
            </a:r>
            <a:endParaRPr lang="en-TR" dirty="0"/>
          </a:p>
        </p:txBody>
      </p:sp>
    </p:spTree>
    <p:extLst>
      <p:ext uri="{BB962C8B-B14F-4D97-AF65-F5344CB8AC3E}">
        <p14:creationId xmlns:p14="http://schemas.microsoft.com/office/powerpoint/2010/main" val="1212060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3020E98-8995-CB3D-ADC8-012876C83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967" y="175926"/>
            <a:ext cx="3239298" cy="2805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Resim 2" descr="A screenshot of a computer&#10;&#10;Description automatically generated with low confidence">
            <a:extLst>
              <a:ext uri="{FF2B5EF4-FFF2-40B4-BE49-F238E27FC236}">
                <a16:creationId xmlns:a16="http://schemas.microsoft.com/office/drawing/2014/main" id="{835F357E-AE7C-3A39-00AE-94FE220E2314}"/>
              </a:ext>
            </a:extLst>
          </p:cNvPr>
          <p:cNvPicPr/>
          <p:nvPr/>
        </p:nvPicPr>
        <p:blipFill>
          <a:blip r:embed="rId3">
            <a:extLst>
              <a:ext uri="{28A0092B-C50C-407E-A947-70E740481C1C}">
                <a14:useLocalDpi xmlns:a14="http://schemas.microsoft.com/office/drawing/2010/main" val="0"/>
              </a:ext>
            </a:extLst>
          </a:blip>
          <a:stretch>
            <a:fillRect/>
          </a:stretch>
        </p:blipFill>
        <p:spPr>
          <a:xfrm>
            <a:off x="8471735" y="175925"/>
            <a:ext cx="3239298" cy="2805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Resim 3" descr="A picture containing text, screenshot, number, font&#10;&#10;Description automatically generated">
            <a:extLst>
              <a:ext uri="{FF2B5EF4-FFF2-40B4-BE49-F238E27FC236}">
                <a16:creationId xmlns:a16="http://schemas.microsoft.com/office/drawing/2014/main" id="{8C0B853C-0A27-B07E-1DDA-1C7CDBD2E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351" y="175926"/>
            <a:ext cx="3239298" cy="2805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Resim 4" descr="A picture containing text, screenshot, number, font&#10;&#10;Description automatically generated">
            <a:extLst>
              <a:ext uri="{FF2B5EF4-FFF2-40B4-BE49-F238E27FC236}">
                <a16:creationId xmlns:a16="http://schemas.microsoft.com/office/drawing/2014/main" id="{B3773382-4BC7-A68A-B635-0E8595781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967" y="3429000"/>
            <a:ext cx="3239298" cy="2805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descr="A screenshot of a computer&#10;&#10;Description automatically generated with low confidence">
            <a:extLst>
              <a:ext uri="{FF2B5EF4-FFF2-40B4-BE49-F238E27FC236}">
                <a16:creationId xmlns:a16="http://schemas.microsoft.com/office/drawing/2014/main" id="{17C94406-4039-3E8D-1123-4D713CDB21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735" y="3429000"/>
            <a:ext cx="3239298" cy="2805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Metin kutusu 6">
            <a:extLst>
              <a:ext uri="{FF2B5EF4-FFF2-40B4-BE49-F238E27FC236}">
                <a16:creationId xmlns:a16="http://schemas.microsoft.com/office/drawing/2014/main" id="{A0EAC784-264D-B79E-4269-3622BD12BBE9}"/>
              </a:ext>
            </a:extLst>
          </p:cNvPr>
          <p:cNvSpPr txBox="1"/>
          <p:nvPr/>
        </p:nvSpPr>
        <p:spPr>
          <a:xfrm>
            <a:off x="4476351" y="3877034"/>
            <a:ext cx="3239298" cy="147732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tr-TR"/>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These are the other significant findings we have gathered in our analysis to support our project problem and predict the dependable.</a:t>
            </a:r>
            <a:endParaRPr lang="tr-TR"/>
          </a:p>
        </p:txBody>
      </p:sp>
    </p:spTree>
    <p:extLst>
      <p:ext uri="{BB962C8B-B14F-4D97-AF65-F5344CB8AC3E}">
        <p14:creationId xmlns:p14="http://schemas.microsoft.com/office/powerpoint/2010/main" val="19800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450B-2A5F-B108-E919-EFD061A5277F}"/>
              </a:ext>
            </a:extLst>
          </p:cNvPr>
          <p:cNvSpPr>
            <a:spLocks noGrp="1"/>
          </p:cNvSpPr>
          <p:nvPr>
            <p:ph type="title"/>
          </p:nvPr>
        </p:nvSpPr>
        <p:spPr/>
        <p:txBody>
          <a:bodyPr/>
          <a:lstStyle/>
          <a:p>
            <a:r>
              <a:rPr lang="en-TR" dirty="0"/>
              <a:t>Intro</a:t>
            </a:r>
          </a:p>
        </p:txBody>
      </p:sp>
      <p:sp>
        <p:nvSpPr>
          <p:cNvPr id="3" name="Content Placeholder 2">
            <a:extLst>
              <a:ext uri="{FF2B5EF4-FFF2-40B4-BE49-F238E27FC236}">
                <a16:creationId xmlns:a16="http://schemas.microsoft.com/office/drawing/2014/main" id="{EB2C7E8A-B6CB-0270-B244-3BC443C145D7}"/>
              </a:ext>
            </a:extLst>
          </p:cNvPr>
          <p:cNvSpPr>
            <a:spLocks noGrp="1"/>
          </p:cNvSpPr>
          <p:nvPr>
            <p:ph idx="1"/>
          </p:nvPr>
        </p:nvSpPr>
        <p:spPr>
          <a:xfrm>
            <a:off x="2231136" y="2638045"/>
            <a:ext cx="8208264" cy="2226056"/>
          </a:xfrm>
        </p:spPr>
        <p:txBody>
          <a:bodyPr>
            <a:normAutofit/>
          </a:bodyPr>
          <a:lstStyle/>
          <a:p>
            <a:pPr marL="0" indent="0">
              <a:buNone/>
            </a:pPr>
            <a:r>
              <a:rPr lang="en-US" dirty="0"/>
              <a:t>This capstone project aims to analyze the impact of the COVID-19 pandemic on online shopping behavior from both a software engineering and management perspective. The project utilizes Python programming language for data preprocessing, analysis, and visualization. The k-means clustering algorithm is applied to identify patterns and clusters within the datasets.  Additionally, a survey is conducted to gather insights from individuals on their online shopping habits during and after the pandemic.</a:t>
            </a:r>
          </a:p>
          <a:p>
            <a:endParaRPr lang="en-TR" dirty="0"/>
          </a:p>
        </p:txBody>
      </p:sp>
    </p:spTree>
    <p:extLst>
      <p:ext uri="{BB962C8B-B14F-4D97-AF65-F5344CB8AC3E}">
        <p14:creationId xmlns:p14="http://schemas.microsoft.com/office/powerpoint/2010/main" val="97726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Value: What It Is, How to Calculate It, and Why It Matters">
            <a:extLst>
              <a:ext uri="{FF2B5EF4-FFF2-40B4-BE49-F238E27FC236}">
                <a16:creationId xmlns:a16="http://schemas.microsoft.com/office/drawing/2014/main" id="{256F1359-36B5-4234-BED8-4773712B4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70" r="48505" b="7278"/>
          <a:stretch>
            <a:fillRect/>
          </a:stretch>
        </p:blipFill>
        <p:spPr bwMode="auto">
          <a:xfrm>
            <a:off x="6631847" y="1102727"/>
            <a:ext cx="3846003" cy="4434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5C298AA6-A403-FA6D-6C77-99073BDB81EC}"/>
              </a:ext>
            </a:extLst>
          </p:cNvPr>
          <p:cNvSpPr txBox="1"/>
          <p:nvPr/>
        </p:nvSpPr>
        <p:spPr>
          <a:xfrm>
            <a:off x="805343" y="365342"/>
            <a:ext cx="5025006" cy="2862322"/>
          </a:xfrm>
          <a:prstGeom prst="rect">
            <a:avLst/>
          </a:prstGeom>
          <a:noFill/>
        </p:spPr>
        <p:txBody>
          <a:bodyPr wrap="square"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t>While also looking at the significance, we have also considered the goodness of fit in these data analysis and while there were variations, we have compared Pseudo-R squared, we have used McFadden’s, Cox and Snell’s and Nagelkerke’s R squared and tried for each table. As we know a parameter by itself does not always generate a fruitful conclusion therefore, we must take P, Pseudo, BIC values, confidence intervals and more points into consideration.</a:t>
            </a:r>
            <a:endParaRPr lang="tr-TR"/>
          </a:p>
        </p:txBody>
      </p:sp>
      <p:pic>
        <p:nvPicPr>
          <p:cNvPr id="3" name="Resim 2" descr="metin, yazı tipi, ekran görüntüsü, çizgi içeren bir resim&#10;&#10;Açıklama otomatik olarak oluşturuldu">
            <a:extLst>
              <a:ext uri="{FF2B5EF4-FFF2-40B4-BE49-F238E27FC236}">
                <a16:creationId xmlns:a16="http://schemas.microsoft.com/office/drawing/2014/main" id="{69546220-E6DE-4112-AEB7-0FCB0308F5EF}"/>
              </a:ext>
            </a:extLst>
          </p:cNvPr>
          <p:cNvPicPr>
            <a:picLocks noChangeAspect="1"/>
          </p:cNvPicPr>
          <p:nvPr/>
        </p:nvPicPr>
        <p:blipFill>
          <a:blip r:embed="rId3">
            <a:extLst>
              <a:ext uri="{28A0092B-C50C-407E-A947-70E740481C1C}">
                <a14:useLocalDpi xmlns:a14="http://schemas.microsoft.com/office/drawing/2010/main" val="0"/>
              </a:ext>
            </a:extLst>
          </a:blip>
          <a:srcRect r="4390" b="6897"/>
          <a:stretch>
            <a:fillRect/>
          </a:stretch>
        </p:blipFill>
        <p:spPr bwMode="auto">
          <a:xfrm>
            <a:off x="1035167" y="3630337"/>
            <a:ext cx="1866900" cy="77152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4" name="Resim 3" descr="metin, yazı tipi, ekran görüntüsü, çizgi içeren bir resim&#10;&#10;Açıklama otomatik olarak oluşturuldu">
            <a:extLst>
              <a:ext uri="{FF2B5EF4-FFF2-40B4-BE49-F238E27FC236}">
                <a16:creationId xmlns:a16="http://schemas.microsoft.com/office/drawing/2014/main" id="{F0D99B62-119F-BDD1-EE43-9AB123340887}"/>
              </a:ext>
            </a:extLst>
          </p:cNvPr>
          <p:cNvPicPr>
            <a:picLocks noChangeAspect="1"/>
          </p:cNvPicPr>
          <p:nvPr/>
        </p:nvPicPr>
        <p:blipFill>
          <a:blip r:embed="rId4">
            <a:extLst>
              <a:ext uri="{28A0092B-C50C-407E-A947-70E740481C1C}">
                <a14:useLocalDpi xmlns:a14="http://schemas.microsoft.com/office/drawing/2010/main" val="0"/>
              </a:ext>
            </a:extLst>
          </a:blip>
          <a:srcRect l="2538"/>
          <a:stretch>
            <a:fillRect/>
          </a:stretch>
        </p:blipFill>
        <p:spPr bwMode="auto">
          <a:xfrm>
            <a:off x="1073267" y="4784258"/>
            <a:ext cx="1828800" cy="75247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Resim 4" descr="metin, ekran görüntüsü, makbuz, yazı tipi içeren bir resim&#10;&#10;Açıklama otomatik olarak oluşturuldu">
            <a:extLst>
              <a:ext uri="{FF2B5EF4-FFF2-40B4-BE49-F238E27FC236}">
                <a16:creationId xmlns:a16="http://schemas.microsoft.com/office/drawing/2014/main" id="{4A9BD524-5156-24F0-1BD9-914960ABA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565" y="3379320"/>
            <a:ext cx="1504950" cy="2809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8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a:xfrm>
            <a:off x="5012920" y="4671428"/>
            <a:ext cx="6479629" cy="1475177"/>
          </a:xfrm>
        </p:spPr>
        <p:txBody>
          <a:bodyPr vert="horz" lIns="91440" tIns="45720" rIns="91440" bIns="45720" rtlCol="0" anchor="b">
            <a:noAutofit/>
          </a:bodyPr>
          <a:lstStyle/>
          <a:p>
            <a:pPr algn="l"/>
            <a:r>
              <a:rPr lang="tr-TR" sz="1900" dirty="0" err="1">
                <a:latin typeface="Calibri"/>
                <a:cs typeface="Calibri Light"/>
              </a:rPr>
              <a:t>In</a:t>
            </a:r>
            <a:r>
              <a:rPr lang="tr-TR" sz="1900" dirty="0">
                <a:latin typeface="Calibri"/>
                <a:cs typeface="Calibri Light"/>
              </a:rPr>
              <a:t> </a:t>
            </a:r>
            <a:r>
              <a:rPr lang="tr-TR" sz="1900" dirty="0" err="1">
                <a:latin typeface="Calibri"/>
                <a:cs typeface="Calibri Light"/>
              </a:rPr>
              <a:t>today’s</a:t>
            </a:r>
            <a:r>
              <a:rPr lang="tr-TR" sz="1900" dirty="0">
                <a:latin typeface="Calibri"/>
                <a:cs typeface="Calibri Light"/>
              </a:rPr>
              <a:t> </a:t>
            </a:r>
            <a:r>
              <a:rPr lang="tr-TR" sz="1900" dirty="0" err="1">
                <a:latin typeface="Calibri"/>
                <a:cs typeface="Calibri Light"/>
              </a:rPr>
              <a:t>world</a:t>
            </a:r>
            <a:r>
              <a:rPr lang="tr-TR" sz="1900" dirty="0">
                <a:latin typeface="Calibri"/>
                <a:cs typeface="Calibri Light"/>
              </a:rPr>
              <a:t> online </a:t>
            </a:r>
            <a:r>
              <a:rPr lang="tr-TR" sz="1900" dirty="0" err="1">
                <a:latin typeface="Calibri"/>
                <a:cs typeface="Calibri Light"/>
              </a:rPr>
              <a:t>shopping</a:t>
            </a:r>
            <a:r>
              <a:rPr lang="tr-TR" sz="1900" dirty="0">
                <a:latin typeface="Calibri"/>
                <a:cs typeface="Calibri Light"/>
              </a:rPr>
              <a:t> is </a:t>
            </a:r>
            <a:r>
              <a:rPr lang="tr-TR" sz="1900" dirty="0" err="1">
                <a:latin typeface="Calibri"/>
                <a:cs typeface="Calibri Light"/>
              </a:rPr>
              <a:t>more</a:t>
            </a:r>
            <a:r>
              <a:rPr lang="tr-TR" sz="1900" dirty="0">
                <a:latin typeface="Calibri"/>
                <a:cs typeface="Calibri Light"/>
              </a:rPr>
              <a:t> popular </a:t>
            </a:r>
            <a:r>
              <a:rPr lang="tr-TR" sz="1900" dirty="0" err="1">
                <a:latin typeface="Calibri"/>
                <a:cs typeface="Calibri Light"/>
              </a:rPr>
              <a:t>than</a:t>
            </a:r>
            <a:r>
              <a:rPr lang="tr-TR" sz="1900" dirty="0">
                <a:latin typeface="Calibri"/>
                <a:cs typeface="Calibri Light"/>
              </a:rPr>
              <a:t> ever </a:t>
            </a:r>
            <a:r>
              <a:rPr lang="tr-TR" sz="1900" dirty="0" err="1">
                <a:latin typeface="Calibri"/>
                <a:cs typeface="Calibri Light"/>
              </a:rPr>
              <a:t>before</a:t>
            </a:r>
            <a:r>
              <a:rPr lang="tr-TR" sz="1900" dirty="0">
                <a:latin typeface="Calibri"/>
                <a:cs typeface="Calibri Light"/>
              </a:rPr>
              <a:t>. </a:t>
            </a:r>
            <a:r>
              <a:rPr lang="tr-TR" sz="1900" dirty="0" err="1">
                <a:latin typeface="Calibri"/>
                <a:cs typeface="Calibri Light"/>
              </a:rPr>
              <a:t>In</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a:t>
            </a:r>
            <a:r>
              <a:rPr lang="tr-TR" sz="1900" dirty="0" err="1">
                <a:latin typeface="Calibri"/>
                <a:cs typeface="Calibri Light"/>
              </a:rPr>
              <a:t>last</a:t>
            </a:r>
            <a:r>
              <a:rPr lang="tr-TR" sz="1900" dirty="0">
                <a:latin typeface="Calibri"/>
                <a:cs typeface="Calibri Light"/>
              </a:rPr>
              <a:t> 10 </a:t>
            </a:r>
            <a:r>
              <a:rPr lang="tr-TR" sz="1900" dirty="0" err="1">
                <a:latin typeface="Calibri"/>
                <a:cs typeface="Calibri Light"/>
              </a:rPr>
              <a:t>years</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rate of online </a:t>
            </a:r>
            <a:r>
              <a:rPr lang="tr-TR" sz="1900" dirty="0" err="1">
                <a:latin typeface="Calibri"/>
                <a:cs typeface="Calibri Light"/>
              </a:rPr>
              <a:t>shopping</a:t>
            </a:r>
            <a:r>
              <a:rPr lang="tr-TR" sz="1900" dirty="0">
                <a:latin typeface="Calibri"/>
                <a:cs typeface="Calibri Light"/>
              </a:rPr>
              <a:t> has </a:t>
            </a:r>
            <a:r>
              <a:rPr lang="tr-TR" sz="1900" dirty="0" err="1">
                <a:latin typeface="Calibri"/>
                <a:cs typeface="Calibri Light"/>
              </a:rPr>
              <a:t>boomed</a:t>
            </a:r>
            <a:r>
              <a:rPr lang="tr-TR" sz="1900" dirty="0">
                <a:latin typeface="Calibri"/>
                <a:cs typeface="Calibri Light"/>
              </a:rPr>
              <a:t>. </a:t>
            </a:r>
            <a:r>
              <a:rPr lang="tr-TR" sz="1900" dirty="0" err="1">
                <a:latin typeface="Calibri"/>
                <a:cs typeface="Calibri Light"/>
              </a:rPr>
              <a:t>In</a:t>
            </a:r>
            <a:r>
              <a:rPr lang="tr-TR" sz="1900" dirty="0">
                <a:latin typeface="Calibri"/>
                <a:cs typeface="Calibri Light"/>
              </a:rPr>
              <a:t> </a:t>
            </a:r>
            <a:r>
              <a:rPr lang="tr-TR" sz="1900" dirty="0" err="1">
                <a:latin typeface="Calibri"/>
                <a:cs typeface="Calibri Light"/>
              </a:rPr>
              <a:t>this</a:t>
            </a:r>
            <a:r>
              <a:rPr lang="tr-TR" sz="1900" dirty="0">
                <a:latin typeface="Calibri"/>
                <a:cs typeface="Calibri Light"/>
              </a:rPr>
              <a:t> time </a:t>
            </a:r>
            <a:r>
              <a:rPr lang="tr-TR" sz="1900" dirty="0" err="1">
                <a:latin typeface="Calibri"/>
                <a:cs typeface="Calibri Light"/>
              </a:rPr>
              <a:t>period</a:t>
            </a:r>
            <a:r>
              <a:rPr lang="tr-TR" sz="1900" dirty="0">
                <a:latin typeface="Calibri"/>
                <a:cs typeface="Calibri Light"/>
              </a:rPr>
              <a:t> </a:t>
            </a:r>
            <a:r>
              <a:rPr lang="tr-TR" sz="1900" dirty="0" err="1">
                <a:latin typeface="Calibri"/>
                <a:cs typeface="Calibri Light"/>
              </a:rPr>
              <a:t>there</a:t>
            </a:r>
            <a:r>
              <a:rPr lang="tr-TR" sz="1900" dirty="0">
                <a:latin typeface="Calibri"/>
                <a:cs typeface="Calibri Light"/>
              </a:rPr>
              <a:t> </a:t>
            </a:r>
            <a:r>
              <a:rPr lang="tr-TR" sz="1900" dirty="0" err="1">
                <a:latin typeface="Calibri"/>
                <a:cs typeface="Calibri Light"/>
              </a:rPr>
              <a:t>were</a:t>
            </a:r>
            <a:r>
              <a:rPr lang="tr-TR" sz="1900" dirty="0">
                <a:latin typeface="Calibri"/>
                <a:cs typeface="Calibri Light"/>
              </a:rPr>
              <a:t> </a:t>
            </a:r>
            <a:r>
              <a:rPr lang="tr-TR" sz="1900" dirty="0" err="1">
                <a:latin typeface="Calibri"/>
                <a:cs typeface="Calibri Light"/>
              </a:rPr>
              <a:t>many</a:t>
            </a:r>
            <a:r>
              <a:rPr lang="tr-TR" sz="1900" dirty="0">
                <a:latin typeface="Calibri"/>
                <a:cs typeface="Calibri Light"/>
              </a:rPr>
              <a:t> </a:t>
            </a:r>
            <a:r>
              <a:rPr lang="tr-TR" sz="1900" dirty="0" err="1">
                <a:latin typeface="Calibri"/>
                <a:cs typeface="Calibri Light"/>
              </a:rPr>
              <a:t>reasons</a:t>
            </a:r>
            <a:r>
              <a:rPr lang="tr-TR" sz="1900" dirty="0">
                <a:latin typeface="Calibri"/>
                <a:cs typeface="Calibri Light"/>
              </a:rPr>
              <a:t> </a:t>
            </a:r>
            <a:r>
              <a:rPr lang="tr-TR" sz="1900" dirty="0" err="1">
                <a:latin typeface="Calibri"/>
                <a:cs typeface="Calibri Light"/>
              </a:rPr>
              <a:t>behind</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a:t>
            </a:r>
            <a:r>
              <a:rPr lang="tr-TR" sz="1900" dirty="0" err="1">
                <a:latin typeface="Calibri"/>
                <a:cs typeface="Calibri Light"/>
              </a:rPr>
              <a:t>increased</a:t>
            </a:r>
            <a:r>
              <a:rPr lang="tr-TR" sz="1900" dirty="0">
                <a:latin typeface="Calibri"/>
                <a:cs typeface="Calibri Light"/>
              </a:rPr>
              <a:t> rate of online </a:t>
            </a:r>
            <a:r>
              <a:rPr lang="tr-TR" sz="1900" dirty="0" err="1">
                <a:latin typeface="Calibri"/>
                <a:cs typeface="Calibri Light"/>
              </a:rPr>
              <a:t>shopping</a:t>
            </a:r>
            <a:r>
              <a:rPr lang="tr-TR" sz="1900" dirty="0">
                <a:latin typeface="Calibri"/>
                <a:cs typeface="Calibri Light"/>
              </a:rPr>
              <a:t>. </a:t>
            </a:r>
            <a:endParaRPr lang="tr-TR" dirty="0">
              <a:cs typeface="Calibri"/>
            </a:endParaRPr>
          </a:p>
          <a:p>
            <a:pPr algn="l"/>
            <a:r>
              <a:rPr lang="tr-TR" sz="1900" dirty="0" err="1">
                <a:latin typeface="Calibri"/>
                <a:cs typeface="Calibri Light"/>
              </a:rPr>
              <a:t>The</a:t>
            </a:r>
            <a:r>
              <a:rPr lang="tr-TR" sz="1900" dirty="0">
                <a:latin typeface="Calibri"/>
                <a:cs typeface="Calibri Light"/>
              </a:rPr>
              <a:t> Covid-19 </a:t>
            </a:r>
            <a:r>
              <a:rPr lang="tr-TR" sz="1900" dirty="0" err="1">
                <a:latin typeface="Calibri"/>
                <a:cs typeface="Calibri Light"/>
              </a:rPr>
              <a:t>era</a:t>
            </a:r>
            <a:r>
              <a:rPr lang="tr-TR" sz="1900" dirty="0">
                <a:latin typeface="Calibri"/>
                <a:cs typeface="Calibri Light"/>
              </a:rPr>
              <a:t>  </a:t>
            </a:r>
            <a:r>
              <a:rPr lang="tr-TR" sz="1900" dirty="0" err="1">
                <a:latin typeface="Calibri"/>
                <a:cs typeface="Calibri Light"/>
              </a:rPr>
              <a:t>was</a:t>
            </a:r>
            <a:r>
              <a:rPr lang="tr-TR" sz="1900" dirty="0">
                <a:latin typeface="Calibri"/>
                <a:cs typeface="Calibri Light"/>
              </a:rPr>
              <a:t> </a:t>
            </a:r>
            <a:r>
              <a:rPr lang="tr-TR" sz="1900" dirty="0" err="1">
                <a:latin typeface="Calibri"/>
                <a:cs typeface="Calibri Light"/>
              </a:rPr>
              <a:t>one</a:t>
            </a:r>
            <a:r>
              <a:rPr lang="tr-TR" sz="1900" dirty="0">
                <a:latin typeface="Calibri"/>
                <a:cs typeface="Calibri Light"/>
              </a:rPr>
              <a:t> of </a:t>
            </a:r>
            <a:r>
              <a:rPr lang="tr-TR" sz="1900" dirty="0" err="1">
                <a:latin typeface="Calibri"/>
                <a:cs typeface="Calibri Light"/>
              </a:rPr>
              <a:t>them</a:t>
            </a:r>
            <a:r>
              <a:rPr lang="tr-TR" sz="1900" dirty="0">
                <a:latin typeface="Calibri"/>
                <a:cs typeface="Calibri Light"/>
              </a:rPr>
              <a:t> </a:t>
            </a:r>
            <a:r>
              <a:rPr lang="tr-TR" sz="1900" dirty="0" err="1">
                <a:latin typeface="Calibri"/>
                <a:cs typeface="Calibri Light"/>
              </a:rPr>
              <a:t>and</a:t>
            </a:r>
            <a:r>
              <a:rPr lang="tr-TR" sz="1900" dirty="0">
                <a:latin typeface="Calibri"/>
                <a:cs typeface="Calibri Light"/>
              </a:rPr>
              <a:t> it </a:t>
            </a:r>
            <a:r>
              <a:rPr lang="tr-TR" sz="1900" dirty="0" err="1">
                <a:latin typeface="Calibri"/>
                <a:cs typeface="Calibri Light"/>
              </a:rPr>
              <a:t>affected</a:t>
            </a:r>
            <a:r>
              <a:rPr lang="tr-TR" sz="1900" dirty="0">
                <a:latin typeface="Calibri"/>
                <a:cs typeface="Calibri Light"/>
              </a:rPr>
              <a:t> </a:t>
            </a:r>
            <a:r>
              <a:rPr lang="tr-TR" sz="1900" dirty="0" err="1">
                <a:latin typeface="Calibri"/>
                <a:cs typeface="Calibri Light"/>
              </a:rPr>
              <a:t>human</a:t>
            </a:r>
            <a:r>
              <a:rPr lang="tr-TR" sz="1900" dirty="0">
                <a:latin typeface="Calibri"/>
                <a:cs typeface="Calibri Light"/>
              </a:rPr>
              <a:t> life in </a:t>
            </a:r>
            <a:r>
              <a:rPr lang="tr-TR" sz="1900" dirty="0" err="1">
                <a:latin typeface="Calibri"/>
                <a:cs typeface="Calibri Light"/>
              </a:rPr>
              <a:t>many</a:t>
            </a:r>
            <a:r>
              <a:rPr lang="tr-TR" sz="1900" dirty="0">
                <a:latin typeface="Calibri"/>
                <a:cs typeface="Calibri Light"/>
              </a:rPr>
              <a:t> </a:t>
            </a:r>
            <a:r>
              <a:rPr lang="tr-TR" sz="1900" dirty="0" err="1">
                <a:latin typeface="Calibri"/>
                <a:cs typeface="Calibri Light"/>
              </a:rPr>
              <a:t>ways</a:t>
            </a:r>
            <a:r>
              <a:rPr lang="tr-TR" sz="1900" dirty="0">
                <a:latin typeface="Calibri"/>
                <a:cs typeface="Calibri Light"/>
              </a:rPr>
              <a:t>. </a:t>
            </a:r>
            <a:r>
              <a:rPr lang="tr-TR" sz="1900" dirty="0" err="1">
                <a:latin typeface="Calibri"/>
                <a:cs typeface="Calibri Light"/>
              </a:rPr>
              <a:t>This</a:t>
            </a:r>
            <a:r>
              <a:rPr lang="tr-TR" sz="1900" dirty="0">
                <a:latin typeface="Calibri"/>
                <a:cs typeface="Calibri Light"/>
              </a:rPr>
              <a:t> </a:t>
            </a:r>
            <a:r>
              <a:rPr lang="tr-TR" sz="1900" dirty="0" err="1">
                <a:latin typeface="Calibri"/>
                <a:cs typeface="Calibri Light"/>
              </a:rPr>
              <a:t>change</a:t>
            </a:r>
            <a:r>
              <a:rPr lang="tr-TR" sz="1900" dirty="0">
                <a:latin typeface="Calibri"/>
                <a:cs typeface="Calibri Light"/>
              </a:rPr>
              <a:t> </a:t>
            </a:r>
            <a:r>
              <a:rPr lang="tr-TR" sz="1900" dirty="0" err="1">
                <a:latin typeface="Calibri"/>
                <a:cs typeface="Calibri Light"/>
              </a:rPr>
              <a:t>was</a:t>
            </a:r>
            <a:r>
              <a:rPr lang="tr-TR" sz="1900" dirty="0">
                <a:latin typeface="Calibri"/>
                <a:cs typeface="Calibri Light"/>
              </a:rPr>
              <a:t> </a:t>
            </a:r>
            <a:r>
              <a:rPr lang="tr-TR" sz="1900" dirty="0" err="1">
                <a:latin typeface="Calibri"/>
                <a:cs typeface="Calibri Light"/>
              </a:rPr>
              <a:t>so</a:t>
            </a:r>
            <a:r>
              <a:rPr lang="tr-TR" sz="1900" dirty="0">
                <a:latin typeface="Calibri"/>
                <a:cs typeface="Calibri Light"/>
              </a:rPr>
              <a:t> </a:t>
            </a:r>
            <a:r>
              <a:rPr lang="tr-TR" sz="1900" dirty="0" err="1">
                <a:latin typeface="Calibri"/>
                <a:cs typeface="Calibri Light"/>
              </a:rPr>
              <a:t>big</a:t>
            </a:r>
            <a:r>
              <a:rPr lang="tr-TR" sz="1900" dirty="0">
                <a:latin typeface="Calibri"/>
                <a:cs typeface="Calibri Light"/>
              </a:rPr>
              <a:t> </a:t>
            </a:r>
            <a:r>
              <a:rPr lang="tr-TR" sz="1900" dirty="0" err="1">
                <a:latin typeface="Calibri"/>
                <a:cs typeface="Calibri Light"/>
              </a:rPr>
              <a:t>that</a:t>
            </a:r>
            <a:r>
              <a:rPr lang="tr-TR" sz="1900" dirty="0">
                <a:latin typeface="Calibri"/>
                <a:cs typeface="Calibri Light"/>
              </a:rPr>
              <a:t> it </a:t>
            </a:r>
            <a:r>
              <a:rPr lang="tr-TR" sz="1900" dirty="0" err="1">
                <a:latin typeface="Calibri"/>
                <a:cs typeface="Calibri Light"/>
              </a:rPr>
              <a:t>even</a:t>
            </a:r>
            <a:r>
              <a:rPr lang="tr-TR" sz="1900" dirty="0">
                <a:latin typeface="Calibri"/>
                <a:cs typeface="Calibri Light"/>
              </a:rPr>
              <a:t> </a:t>
            </a:r>
            <a:r>
              <a:rPr lang="tr-TR" sz="1900" dirty="0" err="1">
                <a:latin typeface="Calibri"/>
                <a:cs typeface="Calibri Light"/>
              </a:rPr>
              <a:t>affected</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a:t>
            </a:r>
            <a:r>
              <a:rPr lang="tr-TR" sz="1900" dirty="0" err="1">
                <a:latin typeface="Calibri"/>
                <a:cs typeface="Calibri Light"/>
              </a:rPr>
              <a:t>habit</a:t>
            </a:r>
            <a:r>
              <a:rPr lang="tr-TR" sz="1900" dirty="0">
                <a:latin typeface="Calibri"/>
                <a:cs typeface="Calibri Light"/>
              </a:rPr>
              <a:t> of online </a:t>
            </a:r>
            <a:r>
              <a:rPr lang="tr-TR" sz="1900" dirty="0" err="1">
                <a:latin typeface="Calibri"/>
                <a:cs typeface="Calibri Light"/>
              </a:rPr>
              <a:t>shopping</a:t>
            </a:r>
            <a:r>
              <a:rPr lang="tr-TR" sz="1900" dirty="0">
                <a:latin typeface="Calibri"/>
                <a:cs typeface="Calibri Light"/>
              </a:rPr>
              <a:t>. </a:t>
            </a:r>
            <a:r>
              <a:rPr lang="tr-TR" sz="1900" dirty="0" err="1">
                <a:latin typeface="Calibri"/>
                <a:cs typeface="Calibri Light"/>
              </a:rPr>
              <a:t>In</a:t>
            </a:r>
            <a:r>
              <a:rPr lang="tr-TR" sz="1900" dirty="0">
                <a:latin typeface="Calibri"/>
                <a:cs typeface="Calibri Light"/>
              </a:rPr>
              <a:t> </a:t>
            </a:r>
            <a:r>
              <a:rPr lang="tr-TR" sz="1900" dirty="0" err="1">
                <a:latin typeface="Calibri"/>
                <a:cs typeface="Calibri Light"/>
              </a:rPr>
              <a:t>order</a:t>
            </a:r>
            <a:r>
              <a:rPr lang="tr-TR" sz="1900" dirty="0">
                <a:latin typeface="Calibri"/>
                <a:cs typeface="Calibri Light"/>
              </a:rPr>
              <a:t> </a:t>
            </a:r>
            <a:r>
              <a:rPr lang="tr-TR" sz="1900" dirty="0" err="1">
                <a:latin typeface="Calibri"/>
                <a:cs typeface="Calibri Light"/>
              </a:rPr>
              <a:t>to</a:t>
            </a:r>
            <a:r>
              <a:rPr lang="tr-TR" sz="1900" dirty="0">
                <a:latin typeface="Calibri"/>
                <a:cs typeface="Calibri Light"/>
              </a:rPr>
              <a:t> </a:t>
            </a:r>
            <a:r>
              <a:rPr lang="tr-TR" sz="1900" dirty="0" err="1">
                <a:latin typeface="Calibri"/>
                <a:cs typeface="Calibri Light"/>
              </a:rPr>
              <a:t>understand</a:t>
            </a:r>
            <a:r>
              <a:rPr lang="tr-TR" sz="1900" dirty="0">
                <a:latin typeface="Calibri"/>
                <a:cs typeface="Calibri Light"/>
              </a:rPr>
              <a:t> Covid-19 </a:t>
            </a:r>
            <a:r>
              <a:rPr lang="tr-TR" sz="1900" dirty="0" err="1">
                <a:latin typeface="Calibri"/>
                <a:cs typeface="Calibri Light"/>
              </a:rPr>
              <a:t>effects</a:t>
            </a:r>
            <a:r>
              <a:rPr lang="tr-TR" sz="1900" dirty="0">
                <a:latin typeface="Calibri"/>
                <a:cs typeface="Calibri Light"/>
              </a:rPr>
              <a:t> on online </a:t>
            </a:r>
            <a:r>
              <a:rPr lang="tr-TR" sz="1900" dirty="0" err="1">
                <a:latin typeface="Calibri"/>
                <a:cs typeface="Calibri Light"/>
              </a:rPr>
              <a:t>shopping</a:t>
            </a:r>
            <a:r>
              <a:rPr lang="tr-TR" sz="1900" dirty="0">
                <a:latin typeface="Calibri"/>
                <a:cs typeface="Calibri Light"/>
              </a:rPr>
              <a:t>, </a:t>
            </a:r>
            <a:r>
              <a:rPr lang="tr-TR" sz="1900" dirty="0" err="1">
                <a:latin typeface="Calibri"/>
                <a:cs typeface="Calibri Light"/>
              </a:rPr>
              <a:t>we</a:t>
            </a:r>
            <a:r>
              <a:rPr lang="tr-TR" sz="1900" dirty="0">
                <a:latin typeface="Calibri"/>
                <a:cs typeface="Calibri Light"/>
              </a:rPr>
              <a:t> </a:t>
            </a:r>
            <a:r>
              <a:rPr lang="tr-TR" sz="1900" dirty="0" err="1">
                <a:latin typeface="Calibri"/>
                <a:cs typeface="Calibri Light"/>
              </a:rPr>
              <a:t>conducted</a:t>
            </a:r>
            <a:r>
              <a:rPr lang="tr-TR" sz="1900" dirty="0">
                <a:latin typeface="Calibri"/>
                <a:cs typeface="Calibri Light"/>
              </a:rPr>
              <a:t> a </a:t>
            </a:r>
            <a:r>
              <a:rPr lang="tr-TR" sz="1900" dirty="0" err="1">
                <a:latin typeface="Calibri"/>
                <a:cs typeface="Calibri Light"/>
              </a:rPr>
              <a:t>survey</a:t>
            </a:r>
            <a:r>
              <a:rPr lang="tr-TR" sz="1900" dirty="0">
                <a:latin typeface="Calibri"/>
                <a:cs typeface="Calibri Light"/>
              </a:rPr>
              <a:t> </a:t>
            </a:r>
            <a:r>
              <a:rPr lang="tr-TR" sz="1900" dirty="0" err="1">
                <a:latin typeface="Calibri"/>
                <a:cs typeface="Calibri Light"/>
              </a:rPr>
              <a:t>that</a:t>
            </a:r>
            <a:r>
              <a:rPr lang="tr-TR" sz="1900" dirty="0">
                <a:latin typeface="Calibri"/>
                <a:cs typeface="Calibri Light"/>
              </a:rPr>
              <a:t> </a:t>
            </a:r>
            <a:r>
              <a:rPr lang="tr-TR" sz="1900" dirty="0" err="1">
                <a:latin typeface="Calibri"/>
                <a:cs typeface="Calibri Light"/>
              </a:rPr>
              <a:t>was</a:t>
            </a:r>
            <a:r>
              <a:rPr lang="tr-TR" sz="1900" dirty="0">
                <a:latin typeface="Calibri"/>
                <a:cs typeface="Calibri Light"/>
              </a:rPr>
              <a:t> </a:t>
            </a:r>
            <a:r>
              <a:rPr lang="tr-TR" sz="1900" dirty="0" err="1">
                <a:latin typeface="Calibri"/>
                <a:cs typeface="Calibri Light"/>
              </a:rPr>
              <a:t>prepared</a:t>
            </a:r>
            <a:r>
              <a:rPr lang="tr-TR" sz="1900" dirty="0">
                <a:latin typeface="Calibri"/>
                <a:cs typeface="Calibri Light"/>
              </a:rPr>
              <a:t> </a:t>
            </a:r>
            <a:r>
              <a:rPr lang="tr-TR" sz="1900" dirty="0" err="1">
                <a:latin typeface="Calibri"/>
                <a:cs typeface="Calibri Light"/>
              </a:rPr>
              <a:t>by</a:t>
            </a:r>
            <a:r>
              <a:rPr lang="tr-TR" sz="1900" dirty="0">
                <a:latin typeface="Calibri"/>
                <a:cs typeface="Calibri Light"/>
              </a:rPr>
              <a:t> </a:t>
            </a:r>
            <a:r>
              <a:rPr lang="tr-TR" sz="1900" dirty="0" err="1">
                <a:latin typeface="Calibri"/>
                <a:cs typeface="Calibri Light"/>
              </a:rPr>
              <a:t>scientific</a:t>
            </a:r>
            <a:r>
              <a:rPr lang="tr-TR" sz="1900" dirty="0">
                <a:latin typeface="Calibri"/>
                <a:cs typeface="Calibri Light"/>
              </a:rPr>
              <a:t> </a:t>
            </a:r>
            <a:r>
              <a:rPr lang="tr-TR" sz="1900" dirty="0" err="1">
                <a:latin typeface="Calibri"/>
                <a:cs typeface="Calibri Light"/>
              </a:rPr>
              <a:t>techniques</a:t>
            </a:r>
            <a:r>
              <a:rPr lang="tr-TR" sz="1900" dirty="0">
                <a:latin typeface="Calibri"/>
                <a:cs typeface="Calibri Light"/>
              </a:rPr>
              <a:t> </a:t>
            </a:r>
            <a:r>
              <a:rPr lang="tr-TR" sz="1900" dirty="0" err="1">
                <a:latin typeface="Calibri"/>
                <a:cs typeface="Calibri Light"/>
              </a:rPr>
              <a:t>and</a:t>
            </a:r>
            <a:r>
              <a:rPr lang="tr-TR" sz="1900" dirty="0">
                <a:latin typeface="Calibri"/>
                <a:cs typeface="Calibri Light"/>
              </a:rPr>
              <a:t> </a:t>
            </a:r>
            <a:r>
              <a:rPr lang="tr-TR" sz="1900" dirty="0" err="1">
                <a:latin typeface="Calibri"/>
                <a:cs typeface="Calibri Light"/>
              </a:rPr>
              <a:t>shared</a:t>
            </a:r>
            <a:r>
              <a:rPr lang="tr-TR" sz="1900" dirty="0">
                <a:latin typeface="Calibri"/>
                <a:cs typeface="Calibri Light"/>
              </a:rPr>
              <a:t> </a:t>
            </a:r>
            <a:r>
              <a:rPr lang="tr-TR" sz="1900" dirty="0" err="1">
                <a:latin typeface="Calibri"/>
                <a:cs typeface="Calibri Light"/>
              </a:rPr>
              <a:t>this</a:t>
            </a:r>
            <a:r>
              <a:rPr lang="tr-TR" sz="1900" dirty="0">
                <a:latin typeface="Calibri"/>
                <a:cs typeface="Calibri Light"/>
              </a:rPr>
              <a:t> </a:t>
            </a:r>
            <a:r>
              <a:rPr lang="tr-TR" sz="1900" dirty="0" err="1">
                <a:latin typeface="Calibri"/>
                <a:cs typeface="Calibri Light"/>
              </a:rPr>
              <a:t>survey</a:t>
            </a:r>
            <a:r>
              <a:rPr lang="tr-TR" sz="1900" dirty="0">
                <a:latin typeface="Calibri"/>
                <a:cs typeface="Calibri Light"/>
              </a:rPr>
              <a:t> </a:t>
            </a:r>
            <a:r>
              <a:rPr lang="tr-TR" sz="1900" dirty="0" err="1">
                <a:latin typeface="Calibri"/>
                <a:cs typeface="Calibri Light"/>
              </a:rPr>
              <a:t>with</a:t>
            </a:r>
            <a:r>
              <a:rPr lang="tr-TR" sz="1900" dirty="0">
                <a:latin typeface="Calibri"/>
                <a:cs typeface="Calibri Light"/>
              </a:rPr>
              <a:t> 153 </a:t>
            </a:r>
            <a:r>
              <a:rPr lang="tr-TR" sz="1900" dirty="0" err="1">
                <a:latin typeface="Calibri"/>
                <a:cs typeface="Calibri Light"/>
              </a:rPr>
              <a:t>different</a:t>
            </a:r>
            <a:r>
              <a:rPr lang="tr-TR" sz="1900" dirty="0">
                <a:latin typeface="Calibri"/>
                <a:cs typeface="Calibri Light"/>
              </a:rPr>
              <a:t> </a:t>
            </a:r>
            <a:r>
              <a:rPr lang="tr-TR" sz="1900" dirty="0" err="1">
                <a:latin typeface="Calibri"/>
                <a:cs typeface="Calibri Light"/>
              </a:rPr>
              <a:t>people</a:t>
            </a:r>
            <a:r>
              <a:rPr lang="tr-TR" sz="1900" dirty="0">
                <a:latin typeface="Calibri"/>
                <a:cs typeface="Calibri Light"/>
              </a:rPr>
              <a:t>. </a:t>
            </a:r>
            <a:r>
              <a:rPr lang="tr-TR" sz="1900" dirty="0" err="1">
                <a:latin typeface="Calibri"/>
                <a:cs typeface="Calibri Light"/>
              </a:rPr>
              <a:t>There</a:t>
            </a:r>
            <a:r>
              <a:rPr lang="tr-TR" sz="1900" dirty="0">
                <a:latin typeface="Calibri"/>
                <a:cs typeface="Calibri Light"/>
              </a:rPr>
              <a:t> </a:t>
            </a:r>
            <a:r>
              <a:rPr lang="tr-TR" sz="1900" dirty="0" err="1">
                <a:latin typeface="Calibri"/>
                <a:cs typeface="Calibri Light"/>
              </a:rPr>
              <a:t>were</a:t>
            </a:r>
            <a:r>
              <a:rPr lang="tr-TR" sz="1900" dirty="0">
                <a:latin typeface="Calibri"/>
                <a:cs typeface="Calibri Light"/>
              </a:rPr>
              <a:t> </a:t>
            </a:r>
            <a:r>
              <a:rPr lang="tr-TR" sz="1900" dirty="0" err="1">
                <a:latin typeface="Calibri"/>
                <a:cs typeface="Calibri Light"/>
              </a:rPr>
              <a:t>variety</a:t>
            </a:r>
            <a:r>
              <a:rPr lang="tr-TR" sz="1900" dirty="0">
                <a:latin typeface="Calibri"/>
                <a:cs typeface="Calibri Light"/>
              </a:rPr>
              <a:t> of </a:t>
            </a:r>
            <a:r>
              <a:rPr lang="tr-TR" sz="1900" dirty="0" err="1">
                <a:latin typeface="Calibri"/>
                <a:cs typeface="Calibri Light"/>
              </a:rPr>
              <a:t>ways</a:t>
            </a:r>
            <a:r>
              <a:rPr lang="tr-TR" sz="1900" dirty="0">
                <a:latin typeface="Calibri"/>
                <a:cs typeface="Calibri Light"/>
              </a:rPr>
              <a:t> </a:t>
            </a:r>
            <a:r>
              <a:rPr lang="tr-TR" sz="1900" dirty="0" err="1">
                <a:latin typeface="Calibri"/>
                <a:cs typeface="Calibri Light"/>
              </a:rPr>
              <a:t>to</a:t>
            </a:r>
            <a:r>
              <a:rPr lang="tr-TR" sz="1900" dirty="0">
                <a:latin typeface="Calibri"/>
                <a:cs typeface="Calibri Light"/>
              </a:rPr>
              <a:t> </a:t>
            </a:r>
            <a:r>
              <a:rPr lang="tr-TR" sz="1900" dirty="0" err="1">
                <a:latin typeface="Calibri"/>
                <a:cs typeface="Calibri Light"/>
              </a:rPr>
              <a:t>analyze</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data </a:t>
            </a:r>
            <a:r>
              <a:rPr lang="tr-TR" sz="1900" dirty="0" err="1">
                <a:latin typeface="Calibri"/>
                <a:cs typeface="Calibri Light"/>
              </a:rPr>
              <a:t>we</a:t>
            </a:r>
            <a:r>
              <a:rPr lang="tr-TR" sz="1900" dirty="0">
                <a:latin typeface="Calibri"/>
                <a:cs typeface="Calibri Light"/>
              </a:rPr>
              <a:t> </a:t>
            </a:r>
            <a:r>
              <a:rPr lang="tr-TR" sz="1900" dirty="0" err="1">
                <a:latin typeface="Calibri"/>
                <a:cs typeface="Calibri Light"/>
              </a:rPr>
              <a:t>have</a:t>
            </a:r>
            <a:r>
              <a:rPr lang="tr-TR" sz="1900" dirty="0">
                <a:latin typeface="Calibri"/>
                <a:cs typeface="Calibri Light"/>
              </a:rPr>
              <a:t> in </a:t>
            </a:r>
            <a:r>
              <a:rPr lang="tr-TR" sz="1900" dirty="0" err="1">
                <a:latin typeface="Calibri"/>
                <a:cs typeface="Calibri Light"/>
              </a:rPr>
              <a:t>our</a:t>
            </a:r>
            <a:r>
              <a:rPr lang="tr-TR" sz="1900" dirty="0">
                <a:latin typeface="Calibri"/>
                <a:cs typeface="Calibri Light"/>
              </a:rPr>
              <a:t> </a:t>
            </a:r>
            <a:r>
              <a:rPr lang="tr-TR" sz="1900" dirty="0" err="1">
                <a:latin typeface="Calibri"/>
                <a:cs typeface="Calibri Light"/>
              </a:rPr>
              <a:t>dataset</a:t>
            </a:r>
            <a:r>
              <a:rPr lang="tr-TR" sz="1900" dirty="0">
                <a:latin typeface="Calibri"/>
                <a:cs typeface="Calibri Light"/>
              </a:rPr>
              <a:t>, </a:t>
            </a:r>
            <a:r>
              <a:rPr lang="tr-TR" sz="1900" dirty="0" err="1">
                <a:latin typeface="Calibri"/>
                <a:cs typeface="Calibri Light"/>
              </a:rPr>
              <a:t>and</a:t>
            </a:r>
            <a:r>
              <a:rPr lang="tr-TR" sz="1900" dirty="0">
                <a:latin typeface="Calibri"/>
                <a:cs typeface="Calibri Light"/>
              </a:rPr>
              <a:t> </a:t>
            </a:r>
            <a:r>
              <a:rPr lang="tr-TR" sz="1900" dirty="0" err="1">
                <a:latin typeface="Calibri"/>
                <a:cs typeface="Calibri Light"/>
              </a:rPr>
              <a:t>we</a:t>
            </a:r>
            <a:r>
              <a:rPr lang="tr-TR" sz="1900" dirty="0">
                <a:latin typeface="Calibri"/>
                <a:cs typeface="Calibri Light"/>
              </a:rPr>
              <a:t> </a:t>
            </a:r>
            <a:r>
              <a:rPr lang="tr-TR" sz="1900" dirty="0" err="1">
                <a:latin typeface="Calibri"/>
                <a:cs typeface="Calibri Light"/>
              </a:rPr>
              <a:t>have</a:t>
            </a:r>
            <a:r>
              <a:rPr lang="tr-TR" sz="1900" dirty="0">
                <a:latin typeface="Calibri"/>
                <a:cs typeface="Calibri Light"/>
              </a:rPr>
              <a:t> </a:t>
            </a:r>
            <a:r>
              <a:rPr lang="tr-TR" sz="1900" dirty="0" err="1">
                <a:latin typeface="Calibri"/>
                <a:cs typeface="Calibri Light"/>
              </a:rPr>
              <a:t>applied</a:t>
            </a:r>
            <a:r>
              <a:rPr lang="tr-TR" sz="1900" dirty="0">
                <a:latin typeface="Calibri"/>
                <a:cs typeface="Calibri Light"/>
              </a:rPr>
              <a:t> </a:t>
            </a:r>
            <a:r>
              <a:rPr lang="tr-TR" sz="1900" dirty="0" err="1">
                <a:latin typeface="Calibri"/>
                <a:cs typeface="Calibri Light"/>
              </a:rPr>
              <a:t>multiple</a:t>
            </a:r>
            <a:r>
              <a:rPr lang="tr-TR" sz="1900" dirty="0">
                <a:latin typeface="Calibri"/>
                <a:cs typeface="Calibri Light"/>
              </a:rPr>
              <a:t> </a:t>
            </a:r>
            <a:r>
              <a:rPr lang="tr-TR" sz="1900" dirty="0" err="1">
                <a:latin typeface="Calibri"/>
                <a:cs typeface="Calibri Light"/>
              </a:rPr>
              <a:t>analysis</a:t>
            </a:r>
            <a:r>
              <a:rPr lang="tr-TR" sz="1900" dirty="0">
                <a:latin typeface="Calibri"/>
                <a:cs typeface="Calibri Light"/>
              </a:rPr>
              <a:t> </a:t>
            </a:r>
            <a:r>
              <a:rPr lang="tr-TR" sz="1900" dirty="0" err="1">
                <a:latin typeface="Calibri"/>
                <a:cs typeface="Calibri Light"/>
              </a:rPr>
              <a:t>methods</a:t>
            </a:r>
            <a:r>
              <a:rPr lang="tr-TR" sz="1900" dirty="0">
                <a:latin typeface="Calibri"/>
                <a:cs typeface="Calibri Light"/>
              </a:rPr>
              <a:t> in </a:t>
            </a:r>
            <a:r>
              <a:rPr lang="tr-TR" sz="1900" dirty="0" err="1">
                <a:latin typeface="Calibri"/>
                <a:cs typeface="Calibri Light"/>
              </a:rPr>
              <a:t>addition</a:t>
            </a:r>
            <a:r>
              <a:rPr lang="tr-TR" sz="1900" dirty="0">
                <a:latin typeface="Calibri"/>
                <a:cs typeface="Calibri Light"/>
              </a:rPr>
              <a:t> </a:t>
            </a:r>
            <a:r>
              <a:rPr lang="tr-TR" sz="1900" dirty="0" err="1">
                <a:latin typeface="Calibri"/>
                <a:cs typeface="Calibri Light"/>
              </a:rPr>
              <a:t>to</a:t>
            </a:r>
            <a:r>
              <a:rPr lang="tr-TR" sz="1900" dirty="0">
                <a:latin typeface="Calibri"/>
                <a:cs typeface="Calibri Light"/>
              </a:rPr>
              <a:t> </a:t>
            </a:r>
            <a:r>
              <a:rPr lang="tr-TR" sz="1900" dirty="0" err="1">
                <a:latin typeface="Calibri"/>
                <a:cs typeface="Calibri Light"/>
              </a:rPr>
              <a:t>our</a:t>
            </a:r>
            <a:r>
              <a:rPr lang="tr-TR" sz="1900" dirty="0">
                <a:latin typeface="Calibri"/>
                <a:cs typeface="Calibri Light"/>
              </a:rPr>
              <a:t> </a:t>
            </a:r>
            <a:r>
              <a:rPr lang="tr-TR" sz="1900" dirty="0" err="1">
                <a:latin typeface="Calibri"/>
                <a:cs typeface="Calibri Light"/>
              </a:rPr>
              <a:t>machine</a:t>
            </a:r>
            <a:r>
              <a:rPr lang="tr-TR" sz="1900" dirty="0">
                <a:latin typeface="Calibri"/>
                <a:cs typeface="Calibri Light"/>
              </a:rPr>
              <a:t> </a:t>
            </a:r>
            <a:r>
              <a:rPr lang="tr-TR" sz="1900" dirty="0" err="1">
                <a:latin typeface="Calibri"/>
                <a:cs typeface="Calibri Light"/>
              </a:rPr>
              <a:t>learning</a:t>
            </a:r>
            <a:r>
              <a:rPr lang="tr-TR" sz="1900" dirty="0">
                <a:latin typeface="Calibri"/>
                <a:cs typeface="Calibri Light"/>
              </a:rPr>
              <a:t> </a:t>
            </a:r>
            <a:r>
              <a:rPr lang="tr-TR" sz="1900" dirty="0" err="1">
                <a:latin typeface="Calibri"/>
                <a:cs typeface="Calibri Light"/>
              </a:rPr>
              <a:t>system</a:t>
            </a:r>
            <a:r>
              <a:rPr lang="tr-TR" sz="1900" dirty="0">
                <a:latin typeface="Calibri"/>
                <a:cs typeface="Calibri Light"/>
              </a:rPr>
              <a:t> </a:t>
            </a:r>
            <a:r>
              <a:rPr lang="tr-TR" sz="1900" dirty="0" err="1">
                <a:latin typeface="Calibri"/>
                <a:cs typeface="Calibri Light"/>
              </a:rPr>
              <a:t>and</a:t>
            </a:r>
            <a:r>
              <a:rPr lang="tr-TR" sz="1900" dirty="0">
                <a:latin typeface="Calibri"/>
                <a:cs typeface="Calibri Light"/>
              </a:rPr>
              <a:t> </a:t>
            </a:r>
            <a:r>
              <a:rPr lang="tr-TR" sz="1900" dirty="0" err="1">
                <a:latin typeface="Calibri"/>
                <a:cs typeface="Calibri Light"/>
              </a:rPr>
              <a:t>gathering</a:t>
            </a:r>
            <a:r>
              <a:rPr lang="tr-TR" sz="1900" dirty="0">
                <a:latin typeface="Calibri"/>
                <a:cs typeface="Calibri Light"/>
              </a:rPr>
              <a:t> </a:t>
            </a:r>
            <a:r>
              <a:rPr lang="tr-TR" sz="1900" dirty="0" err="1">
                <a:latin typeface="Calibri"/>
                <a:cs typeface="Calibri Light"/>
              </a:rPr>
              <a:t>multiple</a:t>
            </a:r>
            <a:r>
              <a:rPr lang="tr-TR" sz="1900" dirty="0">
                <a:latin typeface="Calibri"/>
                <a:cs typeface="Calibri Light"/>
              </a:rPr>
              <a:t> </a:t>
            </a:r>
            <a:r>
              <a:rPr lang="tr-TR" sz="1900" dirty="0" err="1">
                <a:latin typeface="Calibri"/>
                <a:cs typeface="Calibri Light"/>
              </a:rPr>
              <a:t>minds</a:t>
            </a:r>
            <a:r>
              <a:rPr lang="tr-TR" sz="1900" dirty="0">
                <a:latin typeface="Calibri"/>
                <a:cs typeface="Calibri Light"/>
              </a:rPr>
              <a:t> </a:t>
            </a:r>
            <a:r>
              <a:rPr lang="tr-TR" sz="1900" dirty="0" err="1">
                <a:latin typeface="Calibri"/>
                <a:cs typeface="Calibri Light"/>
              </a:rPr>
              <a:t>for</a:t>
            </a:r>
            <a:r>
              <a:rPr lang="tr-TR" sz="1900" dirty="0">
                <a:latin typeface="Calibri"/>
                <a:cs typeface="Calibri Light"/>
              </a:rPr>
              <a:t> </a:t>
            </a:r>
            <a:r>
              <a:rPr lang="tr-TR" sz="1900" dirty="0" err="1">
                <a:latin typeface="Calibri"/>
                <a:cs typeface="Calibri Light"/>
              </a:rPr>
              <a:t>the</a:t>
            </a:r>
            <a:r>
              <a:rPr lang="tr-TR" sz="1900" dirty="0">
                <a:latin typeface="Calibri"/>
                <a:cs typeface="Calibri Light"/>
              </a:rPr>
              <a:t> </a:t>
            </a:r>
            <a:r>
              <a:rPr lang="tr-TR" sz="1900" dirty="0" err="1">
                <a:latin typeface="Calibri"/>
                <a:cs typeface="Calibri Light"/>
              </a:rPr>
              <a:t>same</a:t>
            </a:r>
            <a:r>
              <a:rPr lang="tr-TR" sz="1900" dirty="0">
                <a:latin typeface="Calibri"/>
                <a:cs typeface="Calibri Light"/>
              </a:rPr>
              <a:t> </a:t>
            </a:r>
            <a:r>
              <a:rPr lang="tr-TR" sz="1900" dirty="0" err="1">
                <a:latin typeface="Calibri"/>
                <a:cs typeface="Calibri Light"/>
              </a:rPr>
              <a:t>goal</a:t>
            </a:r>
            <a:r>
              <a:rPr lang="tr-TR" sz="1900" dirty="0">
                <a:latin typeface="Calibri"/>
                <a:cs typeface="Calibri Light"/>
              </a:rPr>
              <a:t>. </a:t>
            </a:r>
          </a:p>
          <a:p>
            <a:pPr algn="l">
              <a:lnSpc>
                <a:spcPct val="90000"/>
              </a:lnSpc>
            </a:pPr>
            <a:endParaRPr lang="tr-TR" sz="1900" dirty="0">
              <a:latin typeface="Calibri"/>
              <a:cs typeface="Calibri Light"/>
            </a:endParaRPr>
          </a:p>
        </p:txBody>
      </p:sp>
      <p:pic>
        <p:nvPicPr>
          <p:cNvPr id="5" name="Resim 5">
            <a:extLst>
              <a:ext uri="{FF2B5EF4-FFF2-40B4-BE49-F238E27FC236}">
                <a16:creationId xmlns:a16="http://schemas.microsoft.com/office/drawing/2014/main" id="{0C62971D-2108-16B3-F881-A53518488616}"/>
              </a:ext>
            </a:extLst>
          </p:cNvPr>
          <p:cNvPicPr>
            <a:picLocks noChangeAspect="1"/>
          </p:cNvPicPr>
          <p:nvPr/>
        </p:nvPicPr>
        <p:blipFill>
          <a:blip r:embed="rId2"/>
          <a:stretch>
            <a:fillRect/>
          </a:stretch>
        </p:blipFill>
        <p:spPr>
          <a:xfrm>
            <a:off x="720305" y="1582948"/>
            <a:ext cx="4288766" cy="4353465"/>
          </a:xfrm>
          <a:prstGeom prst="rect">
            <a:avLst/>
          </a:prstGeom>
        </p:spPr>
      </p:pic>
      <p:sp>
        <p:nvSpPr>
          <p:cNvPr id="2" name="Title 1">
            <a:extLst>
              <a:ext uri="{FF2B5EF4-FFF2-40B4-BE49-F238E27FC236}">
                <a16:creationId xmlns:a16="http://schemas.microsoft.com/office/drawing/2014/main" id="{E70D5CBB-117F-2C2D-5A9F-81A137B47396}"/>
              </a:ext>
            </a:extLst>
          </p:cNvPr>
          <p:cNvSpPr txBox="1">
            <a:spLocks/>
          </p:cNvSpPr>
          <p:nvPr/>
        </p:nvSpPr>
        <p:spPr bwMode="blackWhite">
          <a:xfrm>
            <a:off x="6542551" y="572162"/>
            <a:ext cx="3420365" cy="1010786"/>
          </a:xfrm>
          <a:prstGeom prst="rect">
            <a:avLst/>
          </a:prstGeom>
          <a:solidFill>
            <a:srgbClr val="FFFFFF"/>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tr-TR" sz="2800" b="1" i="1" u="sng" dirty="0"/>
              <a:t>CONCLUSION</a:t>
            </a:r>
            <a:endParaRPr lang="tr-TR" sz="2800" b="1" i="1" u="sng" dirty="0">
              <a:cs typeface="Calibri"/>
            </a:endParaRPr>
          </a:p>
        </p:txBody>
      </p:sp>
    </p:spTree>
    <p:extLst>
      <p:ext uri="{BB962C8B-B14F-4D97-AF65-F5344CB8AC3E}">
        <p14:creationId xmlns:p14="http://schemas.microsoft.com/office/powerpoint/2010/main" val="1674425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10" presetClass="entr" presetSubtype="0" dur="70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kişi, şahıs, iç mekan, elektronik donanım içeren bir resim&#10;&#10;Açıklama otomatik olarak oluşturuldu">
            <a:extLst>
              <a:ext uri="{FF2B5EF4-FFF2-40B4-BE49-F238E27FC236}">
                <a16:creationId xmlns:a16="http://schemas.microsoft.com/office/drawing/2014/main" id="{0068307A-B977-61FF-4A12-F5FABAD27232}"/>
              </a:ext>
            </a:extLst>
          </p:cNvPr>
          <p:cNvPicPr>
            <a:picLocks noGrp="1" noChangeAspect="1"/>
          </p:cNvPicPr>
          <p:nvPr>
            <p:ph idx="1"/>
          </p:nvPr>
        </p:nvPicPr>
        <p:blipFill>
          <a:blip r:embed="rId2"/>
          <a:srcRect t="2454" r="-2" b="-2"/>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Metin kutusu 4">
            <a:extLst>
              <a:ext uri="{FF2B5EF4-FFF2-40B4-BE49-F238E27FC236}">
                <a16:creationId xmlns:a16="http://schemas.microsoft.com/office/drawing/2014/main" id="{C36D8871-7E3A-3DBA-2C16-D57B53599F58}"/>
              </a:ext>
            </a:extLst>
          </p:cNvPr>
          <p:cNvSpPr txBox="1"/>
          <p:nvPr/>
        </p:nvSpPr>
        <p:spPr>
          <a:xfrm>
            <a:off x="6571297" y="2074505"/>
            <a:ext cx="4840010"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900"/>
              </a:spcBef>
            </a:pPr>
            <a:r>
              <a:rPr lang="en-US" sz="1900" dirty="0"/>
              <a:t>As a result of all the analysis methods we used, we saw that the covid-19 period contributed positively to online shopping and this contribution continued after covid-19. We can see that the majority of those who started online shopping during the covid-19 period still continue to use it.</a:t>
            </a:r>
            <a:endParaRPr lang="tr-TR" dirty="0"/>
          </a:p>
          <a:p>
            <a:pPr>
              <a:lnSpc>
                <a:spcPct val="90000"/>
              </a:lnSpc>
              <a:spcBef>
                <a:spcPts val="900"/>
              </a:spcBef>
            </a:pPr>
            <a:r>
              <a:rPr lang="en-US" sz="1900" dirty="0"/>
              <a:t> Our results show that trusting the payment method also positively affected the online shopping at the covid-19 era. When we also look at the analysis part, we can see those trusting payments positive effect got bigger after covid-19, and it has little more impact on online shopping after covid-19. </a:t>
            </a:r>
            <a:endParaRPr lang="tr-TR" dirty="0">
              <a:cs typeface="Calibri"/>
            </a:endParaRPr>
          </a:p>
        </p:txBody>
      </p:sp>
      <p:sp>
        <p:nvSpPr>
          <p:cNvPr id="6" name="Title 1">
            <a:extLst>
              <a:ext uri="{FF2B5EF4-FFF2-40B4-BE49-F238E27FC236}">
                <a16:creationId xmlns:a16="http://schemas.microsoft.com/office/drawing/2014/main" id="{7893D3D3-17EF-5989-26C8-9DB184D8C64F}"/>
              </a:ext>
            </a:extLst>
          </p:cNvPr>
          <p:cNvSpPr>
            <a:spLocks noGrp="1"/>
          </p:cNvSpPr>
          <p:nvPr>
            <p:ph type="title"/>
          </p:nvPr>
        </p:nvSpPr>
        <p:spPr>
          <a:xfrm>
            <a:off x="7281119" y="478805"/>
            <a:ext cx="3420365" cy="1010786"/>
          </a:xfrm>
        </p:spPr>
        <p:txBody>
          <a:bodyPr/>
          <a:lstStyle/>
          <a:p>
            <a:r>
              <a:rPr lang="en-US" sz="2800" dirty="0"/>
              <a:t>result</a:t>
            </a:r>
            <a:endParaRPr lang="en-TR" dirty="0"/>
          </a:p>
        </p:txBody>
      </p:sp>
    </p:spTree>
    <p:extLst>
      <p:ext uri="{BB962C8B-B14F-4D97-AF65-F5344CB8AC3E}">
        <p14:creationId xmlns:p14="http://schemas.microsoft.com/office/powerpoint/2010/main" val="1358488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şaret, vektörel grafik içeren bir resim&#10;&#10;Açıklama otomatik olarak oluşturuldu">
            <a:extLst>
              <a:ext uri="{FF2B5EF4-FFF2-40B4-BE49-F238E27FC236}">
                <a16:creationId xmlns:a16="http://schemas.microsoft.com/office/drawing/2014/main" id="{295E5EE6-D06F-A88E-95E4-5825D2409F3D}"/>
              </a:ext>
            </a:extLst>
          </p:cNvPr>
          <p:cNvPicPr>
            <a:picLocks noChangeAspect="1"/>
          </p:cNvPicPr>
          <p:nvPr/>
        </p:nvPicPr>
        <p:blipFill>
          <a:blip r:embed="rId2"/>
          <a:srcRect l="1689" r="3525" b="1"/>
          <a:stretch>
            <a:fillRect/>
          </a:stretch>
        </p:blipFill>
        <p:spPr>
          <a:xfrm>
            <a:off x="7887184" y="1222210"/>
            <a:ext cx="3781051" cy="376960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6" name="Metin kutusu 5">
            <a:extLst>
              <a:ext uri="{FF2B5EF4-FFF2-40B4-BE49-F238E27FC236}">
                <a16:creationId xmlns:a16="http://schemas.microsoft.com/office/drawing/2014/main" id="{AFA582CA-8E62-FD8C-1E41-13F4D36C437D}"/>
              </a:ext>
            </a:extLst>
          </p:cNvPr>
          <p:cNvSpPr txBox="1"/>
          <p:nvPr/>
        </p:nvSpPr>
        <p:spPr>
          <a:xfrm>
            <a:off x="1085489" y="316301"/>
            <a:ext cx="4313207" cy="623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900" err="1">
                <a:ea typeface="+mn-lt"/>
                <a:cs typeface="+mn-lt"/>
              </a:rPr>
              <a:t>For the last part, we can say that better product suggestions on shopping websites may increase the satisfaction. </a:t>
            </a:r>
          </a:p>
          <a:p>
            <a:endParaRPr lang="tr-TR" sz="1900">
              <a:ea typeface="+mn-lt"/>
              <a:cs typeface="+mn-lt"/>
            </a:endParaRPr>
          </a:p>
          <a:p>
            <a:r>
              <a:rPr lang="tr-TR" sz="1900" err="1">
                <a:ea typeface="+mn-lt"/>
                <a:cs typeface="+mn-lt"/>
              </a:rPr>
              <a:t>It is a possiblity becuase we have observed that in some answers we can say that it increases, but on the other hand some answers show us that people believe that it increases other people’s satisfaction more than their own. </a:t>
            </a:r>
          </a:p>
          <a:p>
            <a:endParaRPr lang="tr-TR" sz="1900">
              <a:ea typeface="+mn-lt"/>
              <a:cs typeface="+mn-lt"/>
            </a:endParaRPr>
          </a:p>
          <a:p>
            <a:r>
              <a:rPr lang="tr-TR" sz="1900" err="1">
                <a:ea typeface="+mn-lt"/>
                <a:cs typeface="+mn-lt"/>
              </a:rPr>
              <a:t>The companies can use our research findings in every aspect of their work departments and processes to find new opportunities in their industries.</a:t>
            </a:r>
            <a:endParaRPr lang="tr-TR" sz="1900">
              <a:ea typeface="+mn-lt"/>
              <a:cs typeface="+mn-lt"/>
            </a:endParaRPr>
          </a:p>
          <a:p>
            <a:endParaRPr lang="tr-TR" sz="1900">
              <a:ea typeface="+mn-lt"/>
              <a:cs typeface="+mn-lt"/>
            </a:endParaRPr>
          </a:p>
          <a:p>
            <a:r>
              <a:rPr lang="tr-TR" sz="1900">
                <a:ea typeface="+mn-lt"/>
                <a:cs typeface="+mn-lt"/>
              </a:rPr>
              <a:t>At the end, shopping should be open to more innovative ideas in order to optimize the enhancement of the marketing practices they have used for a long time. </a:t>
            </a:r>
            <a:endParaRPr lang="tr-TR" sz="1900">
              <a:cs typeface="Calibri"/>
            </a:endParaRPr>
          </a:p>
        </p:txBody>
      </p:sp>
    </p:spTree>
    <p:extLst>
      <p:ext uri="{BB962C8B-B14F-4D97-AF65-F5344CB8AC3E}">
        <p14:creationId xmlns:p14="http://schemas.microsoft.com/office/powerpoint/2010/main" val="2081488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FBE40-4BA9-4C80-4503-BE16DBB219AF}"/>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t>Thanks</a:t>
            </a:r>
          </a:p>
        </p:txBody>
      </p:sp>
      <p:pic>
        <p:nvPicPr>
          <p:cNvPr id="14" name="Graphic 6" descr="Smiling Face with No Fill">
            <a:extLst>
              <a:ext uri="{FF2B5EF4-FFF2-40B4-BE49-F238E27FC236}">
                <a16:creationId xmlns:a16="http://schemas.microsoft.com/office/drawing/2014/main" id="{FC528742-D2CF-F10F-EE69-D49E175F72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7820" y="640079"/>
            <a:ext cx="2456360" cy="2456360"/>
          </a:xfrm>
          <a:prstGeom prst="rect">
            <a:avLst/>
          </a:prstGeom>
        </p:spPr>
      </p:pic>
    </p:spTree>
    <p:extLst>
      <p:ext uri="{BB962C8B-B14F-4D97-AF65-F5344CB8AC3E}">
        <p14:creationId xmlns:p14="http://schemas.microsoft.com/office/powerpoint/2010/main" val="74354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8D36-13B0-3665-CCBE-31568CA48FA3}"/>
              </a:ext>
            </a:extLst>
          </p:cNvPr>
          <p:cNvSpPr>
            <a:spLocks noGrp="1"/>
          </p:cNvSpPr>
          <p:nvPr>
            <p:ph type="title"/>
          </p:nvPr>
        </p:nvSpPr>
        <p:spPr>
          <a:xfrm>
            <a:off x="2231136" y="355600"/>
            <a:ext cx="7729728" cy="1188720"/>
          </a:xfrm>
        </p:spPr>
        <p:txBody>
          <a:bodyPr/>
          <a:lstStyle/>
          <a:p>
            <a:r>
              <a:rPr lang="en-TR" dirty="0"/>
              <a:t>Table of Content</a:t>
            </a:r>
          </a:p>
        </p:txBody>
      </p:sp>
      <p:sp>
        <p:nvSpPr>
          <p:cNvPr id="3" name="Content Placeholder 2">
            <a:extLst>
              <a:ext uri="{FF2B5EF4-FFF2-40B4-BE49-F238E27FC236}">
                <a16:creationId xmlns:a16="http://schemas.microsoft.com/office/drawing/2014/main" id="{7C17D149-91B4-9042-F8C5-D5D58849F947}"/>
              </a:ext>
            </a:extLst>
          </p:cNvPr>
          <p:cNvSpPr>
            <a:spLocks noGrp="1"/>
          </p:cNvSpPr>
          <p:nvPr>
            <p:ph idx="1"/>
          </p:nvPr>
        </p:nvSpPr>
        <p:spPr>
          <a:xfrm>
            <a:off x="2231136" y="1739900"/>
            <a:ext cx="8220964" cy="4762500"/>
          </a:xfrm>
        </p:spPr>
        <p:txBody>
          <a:bodyPr>
            <a:normAutofit lnSpcReduction="10000"/>
          </a:bodyPr>
          <a:lstStyle/>
          <a:p>
            <a:r>
              <a:rPr lang="en-TR" dirty="0"/>
              <a:t>Overview</a:t>
            </a:r>
          </a:p>
          <a:p>
            <a:r>
              <a:rPr lang="en-US" dirty="0"/>
              <a:t>Functional and Performance Requirements</a:t>
            </a:r>
          </a:p>
          <a:p>
            <a:r>
              <a:rPr lang="en-US" dirty="0"/>
              <a:t>About the Datasets and Analysis Techniques</a:t>
            </a:r>
          </a:p>
          <a:p>
            <a:r>
              <a:rPr lang="en-US" dirty="0"/>
              <a:t>Technologies and methods</a:t>
            </a:r>
          </a:p>
          <a:p>
            <a:r>
              <a:rPr lang="en-US" sz="1800" dirty="0"/>
              <a:t>Visuals of Gender Distributions</a:t>
            </a:r>
          </a:p>
          <a:p>
            <a:r>
              <a:rPr lang="en-US" dirty="0"/>
              <a:t>Visuals of K-means clustering</a:t>
            </a:r>
          </a:p>
          <a:p>
            <a:r>
              <a:rPr lang="en-TR"/>
              <a:t>Findings</a:t>
            </a:r>
          </a:p>
          <a:p>
            <a:r>
              <a:rPr lang="en-US"/>
              <a:t>Survey </a:t>
            </a:r>
            <a:r>
              <a:rPr lang="en-US" dirty="0"/>
              <a:t>Questions and the Logic Behind Them</a:t>
            </a:r>
          </a:p>
          <a:p>
            <a:r>
              <a:rPr lang="en-US" dirty="0"/>
              <a:t>Correlation analysis</a:t>
            </a:r>
          </a:p>
          <a:p>
            <a:r>
              <a:rPr lang="en-US" dirty="0"/>
              <a:t>Regression analysis</a:t>
            </a:r>
          </a:p>
          <a:p>
            <a:r>
              <a:rPr lang="en-US" dirty="0"/>
              <a:t>Conclusion</a:t>
            </a:r>
          </a:p>
          <a:p>
            <a:r>
              <a:rPr lang="en-US" dirty="0"/>
              <a:t>Result</a:t>
            </a:r>
          </a:p>
          <a:p>
            <a:endParaRPr lang="en-US" dirty="0"/>
          </a:p>
          <a:p>
            <a:endParaRPr lang="en-US" dirty="0"/>
          </a:p>
          <a:p>
            <a:endParaRPr lang="en-US" dirty="0"/>
          </a:p>
          <a:p>
            <a:endParaRPr lang="en-TR" dirty="0"/>
          </a:p>
          <a:p>
            <a:endParaRPr lang="en-TR" dirty="0"/>
          </a:p>
          <a:p>
            <a:endParaRPr lang="en-TR" dirty="0"/>
          </a:p>
        </p:txBody>
      </p:sp>
    </p:spTree>
    <p:extLst>
      <p:ext uri="{BB962C8B-B14F-4D97-AF65-F5344CB8AC3E}">
        <p14:creationId xmlns:p14="http://schemas.microsoft.com/office/powerpoint/2010/main" val="704560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8249-F6A9-04FC-0BF6-B2A9106F9F47}"/>
              </a:ext>
            </a:extLst>
          </p:cNvPr>
          <p:cNvSpPr>
            <a:spLocks noGrp="1"/>
          </p:cNvSpPr>
          <p:nvPr>
            <p:ph type="title"/>
          </p:nvPr>
        </p:nvSpPr>
        <p:spPr>
          <a:xfrm>
            <a:off x="2231136" y="964692"/>
            <a:ext cx="7729728" cy="1188720"/>
          </a:xfrm>
        </p:spPr>
        <p:txBody>
          <a:bodyPr>
            <a:normAutofit/>
          </a:bodyPr>
          <a:lstStyle/>
          <a:p>
            <a:r>
              <a:rPr lang="en-US" dirty="0"/>
              <a:t>Overview</a:t>
            </a:r>
            <a:endParaRPr lang="en-TR" dirty="0"/>
          </a:p>
        </p:txBody>
      </p:sp>
      <p:graphicFrame>
        <p:nvGraphicFramePr>
          <p:cNvPr id="5" name="Content Placeholder 2">
            <a:extLst>
              <a:ext uri="{FF2B5EF4-FFF2-40B4-BE49-F238E27FC236}">
                <a16:creationId xmlns:a16="http://schemas.microsoft.com/office/drawing/2014/main" id="{38190184-D345-7E1C-31C0-36ED29F93BC0}"/>
              </a:ext>
            </a:extLst>
          </p:cNvPr>
          <p:cNvGraphicFramePr>
            <a:graphicFrameLocks noGrp="1"/>
          </p:cNvGraphicFramePr>
          <p:nvPr>
            <p:ph idx="1"/>
            <p:extLst>
              <p:ext uri="{D42A27DB-BD31-4B8C-83A1-F6EECF244321}">
                <p14:modId xmlns:p14="http://schemas.microsoft.com/office/powerpoint/2010/main" val="2193225239"/>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2945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F1794-F3A4-05B5-4D9D-E2E2BB84798F}"/>
              </a:ext>
            </a:extLst>
          </p:cNvPr>
          <p:cNvSpPr>
            <a:spLocks noGrp="1"/>
          </p:cNvSpPr>
          <p:nvPr>
            <p:ph type="title"/>
          </p:nvPr>
        </p:nvSpPr>
        <p:spPr>
          <a:xfrm>
            <a:off x="8181171" y="2681103"/>
            <a:ext cx="3363974" cy="1495794"/>
          </a:xfrm>
          <a:noFill/>
          <a:ln>
            <a:solidFill>
              <a:srgbClr val="FFFFFF"/>
            </a:solidFill>
          </a:ln>
        </p:spPr>
        <p:txBody>
          <a:bodyPr wrap="square">
            <a:normAutofit/>
          </a:bodyPr>
          <a:lstStyle/>
          <a:p>
            <a:r>
              <a:rPr lang="en-US" sz="2000" dirty="0">
                <a:solidFill>
                  <a:srgbClr val="FFFFFF"/>
                </a:solidFill>
              </a:rPr>
              <a:t>Functional and Performance Requirements</a:t>
            </a:r>
            <a:endParaRPr lang="en-TR" sz="2000" dirty="0">
              <a:solidFill>
                <a:srgbClr val="FFFFFF"/>
              </a:solidFill>
            </a:endParaRPr>
          </a:p>
        </p:txBody>
      </p:sp>
      <p:graphicFrame>
        <p:nvGraphicFramePr>
          <p:cNvPr id="5" name="Content Placeholder 2">
            <a:extLst>
              <a:ext uri="{FF2B5EF4-FFF2-40B4-BE49-F238E27FC236}">
                <a16:creationId xmlns:a16="http://schemas.microsoft.com/office/drawing/2014/main" id="{17CC6873-2F51-AEF7-0DC3-5B417703E198}"/>
              </a:ext>
            </a:extLst>
          </p:cNvPr>
          <p:cNvGraphicFramePr>
            <a:graphicFrameLocks noGrp="1"/>
          </p:cNvGraphicFramePr>
          <p:nvPr>
            <p:ph idx="1"/>
            <p:extLst>
              <p:ext uri="{D42A27DB-BD31-4B8C-83A1-F6EECF244321}">
                <p14:modId xmlns:p14="http://schemas.microsoft.com/office/powerpoint/2010/main" val="3295895704"/>
              </p:ext>
            </p:extLst>
          </p:nvPr>
        </p:nvGraphicFramePr>
        <p:xfrm>
          <a:off x="407773" y="667266"/>
          <a:ext cx="6734431" cy="5696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614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167A-B5C3-A850-8874-8E6783682461}"/>
              </a:ext>
            </a:extLst>
          </p:cNvPr>
          <p:cNvSpPr>
            <a:spLocks noGrp="1"/>
          </p:cNvSpPr>
          <p:nvPr>
            <p:ph type="title"/>
          </p:nvPr>
        </p:nvSpPr>
        <p:spPr>
          <a:xfrm>
            <a:off x="2231136" y="964692"/>
            <a:ext cx="7729728" cy="1188720"/>
          </a:xfrm>
        </p:spPr>
        <p:txBody>
          <a:bodyPr>
            <a:normAutofit/>
          </a:bodyPr>
          <a:lstStyle/>
          <a:p>
            <a:r>
              <a:rPr lang="en-US" sz="1100" dirty="0">
                <a:effectLst/>
                <a:latin typeface="Times New Roman,Bold" pitchFamily="2" charset="0"/>
              </a:rPr>
              <a:t>Technologies and methods</a:t>
            </a:r>
            <a:endParaRPr lang="en-SA" sz="1100"/>
          </a:p>
        </p:txBody>
      </p:sp>
      <p:pic>
        <p:nvPicPr>
          <p:cNvPr id="7" name="Graphic 6" descr="Cloud Computing">
            <a:extLst>
              <a:ext uri="{FF2B5EF4-FFF2-40B4-BE49-F238E27FC236}">
                <a16:creationId xmlns:a16="http://schemas.microsoft.com/office/drawing/2014/main" id="{78979D59-F4C6-FE83-FAC3-585F389CE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2743200"/>
            <a:ext cx="2417063" cy="2417063"/>
          </a:xfrm>
          <a:prstGeom prst="rect">
            <a:avLst/>
          </a:prstGeom>
          <a:ln w="31750" cap="sq">
            <a:solidFill>
              <a:srgbClr val="FFFFFF"/>
            </a:solidFill>
            <a:miter lim="800000"/>
          </a:ln>
        </p:spPr>
      </p:pic>
      <p:graphicFrame>
        <p:nvGraphicFramePr>
          <p:cNvPr id="16" name="Content Placeholder 2">
            <a:extLst>
              <a:ext uri="{FF2B5EF4-FFF2-40B4-BE49-F238E27FC236}">
                <a16:creationId xmlns:a16="http://schemas.microsoft.com/office/drawing/2014/main" id="{B71D1761-6B9C-6166-3047-5971E2AE7AE4}"/>
              </a:ext>
            </a:extLst>
          </p:cNvPr>
          <p:cNvGraphicFramePr>
            <a:graphicFrameLocks noGrp="1"/>
          </p:cNvGraphicFramePr>
          <p:nvPr>
            <p:ph idx="1"/>
            <p:extLst>
              <p:ext uri="{D42A27DB-BD31-4B8C-83A1-F6EECF244321}">
                <p14:modId xmlns:p14="http://schemas.microsoft.com/office/powerpoint/2010/main" val="2926117047"/>
              </p:ext>
            </p:extLst>
          </p:nvPr>
        </p:nvGraphicFramePr>
        <p:xfrm>
          <a:off x="2221992" y="2638044"/>
          <a:ext cx="4828030" cy="3101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658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ACA-0B63-9864-7FB0-FBDF72D91AC6}"/>
              </a:ext>
            </a:extLst>
          </p:cNvPr>
          <p:cNvSpPr>
            <a:spLocks noGrp="1"/>
          </p:cNvSpPr>
          <p:nvPr>
            <p:ph type="title"/>
          </p:nvPr>
        </p:nvSpPr>
        <p:spPr>
          <a:xfrm>
            <a:off x="2231136" y="964692"/>
            <a:ext cx="7729728" cy="1188720"/>
          </a:xfrm>
        </p:spPr>
        <p:txBody>
          <a:bodyPr>
            <a:normAutofit/>
          </a:bodyPr>
          <a:lstStyle/>
          <a:p>
            <a:r>
              <a:rPr lang="en-US" dirty="0"/>
              <a:t>About the Datasets and Analysis Techniques</a:t>
            </a:r>
            <a:endParaRPr lang="en-TR" dirty="0"/>
          </a:p>
        </p:txBody>
      </p:sp>
      <p:graphicFrame>
        <p:nvGraphicFramePr>
          <p:cNvPr id="5" name="Content Placeholder 2">
            <a:extLst>
              <a:ext uri="{FF2B5EF4-FFF2-40B4-BE49-F238E27FC236}">
                <a16:creationId xmlns:a16="http://schemas.microsoft.com/office/drawing/2014/main" id="{12ECEA7E-0272-7708-FE4D-B27D1EA2DE0B}"/>
              </a:ext>
            </a:extLst>
          </p:cNvPr>
          <p:cNvGraphicFramePr>
            <a:graphicFrameLocks noGrp="1"/>
          </p:cNvGraphicFramePr>
          <p:nvPr>
            <p:ph idx="1"/>
            <p:extLst>
              <p:ext uri="{D42A27DB-BD31-4B8C-83A1-F6EECF244321}">
                <p14:modId xmlns:p14="http://schemas.microsoft.com/office/powerpoint/2010/main" val="2888642486"/>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99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BD42B-8C04-D5D1-9FE3-DEC9122E2A7B}"/>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000" dirty="0"/>
              <a:t>Visuals of Gender Distributions</a:t>
            </a:r>
          </a:p>
        </p:txBody>
      </p:sp>
      <p:pic>
        <p:nvPicPr>
          <p:cNvPr id="12" name="Picture 11" descr="A picture containing screenshot, text, diagram, circle&#10;&#10;Description automatically generated">
            <a:extLst>
              <a:ext uri="{FF2B5EF4-FFF2-40B4-BE49-F238E27FC236}">
                <a16:creationId xmlns:a16="http://schemas.microsoft.com/office/drawing/2014/main" id="{FC083679-C61A-9870-2F69-46D0A0801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250" y="246832"/>
            <a:ext cx="4596921" cy="3941859"/>
          </a:xfrm>
          <a:prstGeom prst="rect">
            <a:avLst/>
          </a:prstGeom>
        </p:spPr>
      </p:pic>
      <p:pic>
        <p:nvPicPr>
          <p:cNvPr id="10" name="Picture 9" descr="A blue and red pie chart&#10;&#10;Description automatically generated with low confidence">
            <a:extLst>
              <a:ext uri="{FF2B5EF4-FFF2-40B4-BE49-F238E27FC236}">
                <a16:creationId xmlns:a16="http://schemas.microsoft.com/office/drawing/2014/main" id="{E5FBFC44-367B-CB47-D11E-51512FDF8BF9}"/>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579" b="93158" l="1645" r="98224">
                        <a14:foregroundMark x1="44737" y1="3263" x2="2105" y2="6632"/>
                        <a14:foregroundMark x1="2105" y1="6632" x2="10395" y2="2947"/>
                        <a14:foregroundMark x1="10395" y1="2947" x2="22303" y2="2842"/>
                        <a14:foregroundMark x1="22303" y1="2842" x2="45855" y2="5684"/>
                        <a14:foregroundMark x1="45855" y1="5684" x2="46053" y2="5895"/>
                        <a14:foregroundMark x1="44868" y1="3263" x2="24013" y2="13684"/>
                        <a14:foregroundMark x1="24013" y1="13684" x2="18158" y2="13474"/>
                        <a14:foregroundMark x1="44868" y1="6632" x2="3158" y2="7474"/>
                        <a14:foregroundMark x1="3158" y1="7474" x2="20395" y2="421"/>
                        <a14:foregroundMark x1="20395" y1="421" x2="45197" y2="1579"/>
                        <a14:foregroundMark x1="45197" y1="1579" x2="43224" y2="7474"/>
                        <a14:foregroundMark x1="85987" y1="13684" x2="95789" y2="13684"/>
                        <a14:foregroundMark x1="95789" y1="13684" x2="95526" y2="26526"/>
                        <a14:foregroundMark x1="95526" y1="26526" x2="87566" y2="24737"/>
                        <a14:foregroundMark x1="87566" y1="24737" x2="86579" y2="10316"/>
                        <a14:foregroundMark x1="86579" y1="10316" x2="96579" y2="8000"/>
                        <a14:foregroundMark x1="96579" y1="8000" x2="97039" y2="22000"/>
                        <a14:foregroundMark x1="97039" y1="22000" x2="96118" y2="23053"/>
                        <a14:foregroundMark x1="85855" y1="14947" x2="96184" y2="14316"/>
                        <a14:foregroundMark x1="96184" y1="14316" x2="97105" y2="12737"/>
                        <a14:foregroundMark x1="98092" y1="14105" x2="98092" y2="14105"/>
                        <a14:foregroundMark x1="98224" y1="15368" x2="96184" y2="13684"/>
                        <a14:foregroundMark x1="51184" y1="86526" x2="43224" y2="93263"/>
                        <a14:foregroundMark x1="43224" y1="93263" x2="38224" y2="90842"/>
                        <a14:foregroundMark x1="2368" y1="5053" x2="6579" y2="5263"/>
                        <a14:foregroundMark x1="7697" y1="2842" x2="2368" y2="3053"/>
                        <a14:foregroundMark x1="1645" y1="3263" x2="1645" y2="3263"/>
                        <a14:foregroundMark x1="1645" y1="3263" x2="1776" y2="4421"/>
                        <a14:foregroundMark x1="97105" y1="13684" x2="97632" y2="15789"/>
                      </a14:backgroundRemoval>
                    </a14:imgEffect>
                  </a14:imgLayer>
                </a14:imgProps>
              </a:ext>
              <a:ext uri="{28A0092B-C50C-407E-A947-70E740481C1C}">
                <a14:useLocalDpi xmlns:a14="http://schemas.microsoft.com/office/drawing/2010/main" val="0"/>
              </a:ext>
            </a:extLst>
          </a:blip>
          <a:stretch>
            <a:fillRect/>
          </a:stretch>
        </p:blipFill>
        <p:spPr>
          <a:xfrm>
            <a:off x="200754" y="247366"/>
            <a:ext cx="5385129" cy="3379167"/>
          </a:xfrm>
          <a:prstGeom prst="rect">
            <a:avLst/>
          </a:prstGeom>
        </p:spPr>
      </p:pic>
      <p:sp>
        <p:nvSpPr>
          <p:cNvPr id="5" name="Content Placeholder 6">
            <a:extLst>
              <a:ext uri="{FF2B5EF4-FFF2-40B4-BE49-F238E27FC236}">
                <a16:creationId xmlns:a16="http://schemas.microsoft.com/office/drawing/2014/main" id="{061892D8-6936-5F31-4751-8955521941F8}"/>
              </a:ext>
            </a:extLst>
          </p:cNvPr>
          <p:cNvSpPr txBox="1">
            <a:spLocks/>
          </p:cNvSpPr>
          <p:nvPr/>
        </p:nvSpPr>
        <p:spPr>
          <a:xfrm>
            <a:off x="7865093" y="3873901"/>
            <a:ext cx="2032000" cy="4327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55448" indent="-155448" defTabSz="621792">
              <a:lnSpc>
                <a:spcPct val="90000"/>
              </a:lnSpc>
              <a:spcBef>
                <a:spcPts val="680"/>
              </a:spcBef>
            </a:pPr>
            <a:r>
              <a:rPr lang="en-TR" sz="1500" dirty="0"/>
              <a:t>After Covid Dataset</a:t>
            </a:r>
          </a:p>
        </p:txBody>
      </p:sp>
      <p:sp>
        <p:nvSpPr>
          <p:cNvPr id="6" name="Content Placeholder 6">
            <a:extLst>
              <a:ext uri="{FF2B5EF4-FFF2-40B4-BE49-F238E27FC236}">
                <a16:creationId xmlns:a16="http://schemas.microsoft.com/office/drawing/2014/main" id="{17B9269B-B352-BF67-8BBC-71003E71C9D7}"/>
              </a:ext>
            </a:extLst>
          </p:cNvPr>
          <p:cNvSpPr txBox="1">
            <a:spLocks/>
          </p:cNvSpPr>
          <p:nvPr/>
        </p:nvSpPr>
        <p:spPr>
          <a:xfrm>
            <a:off x="1350625" y="3873901"/>
            <a:ext cx="2032000" cy="5185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55448" indent="-155448" defTabSz="621792">
              <a:lnSpc>
                <a:spcPct val="90000"/>
              </a:lnSpc>
              <a:spcBef>
                <a:spcPts val="680"/>
              </a:spcBef>
            </a:pPr>
            <a:r>
              <a:rPr lang="en-TR" sz="1500" kern="1200" dirty="0">
                <a:solidFill>
                  <a:schemeClr val="tx1">
                    <a:lumMod val="85000"/>
                    <a:lumOff val="15000"/>
                  </a:schemeClr>
                </a:solidFill>
                <a:latin typeface="+mn-lt"/>
                <a:ea typeface="+mn-ea"/>
                <a:cs typeface="+mn-cs"/>
              </a:rPr>
              <a:t>Before Covid Dataset</a:t>
            </a:r>
            <a:endParaRPr lang="en-TR" sz="1500" dirty="0"/>
          </a:p>
        </p:txBody>
      </p:sp>
    </p:spTree>
    <p:extLst>
      <p:ext uri="{BB962C8B-B14F-4D97-AF65-F5344CB8AC3E}">
        <p14:creationId xmlns:p14="http://schemas.microsoft.com/office/powerpoint/2010/main" val="44020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6A8FE-9AA1-A355-5AB7-36EBCCF6C505}"/>
              </a:ext>
            </a:extLst>
          </p:cNvPr>
          <p:cNvSpPr>
            <a:spLocks noGrp="1"/>
          </p:cNvSpPr>
          <p:nvPr>
            <p:ph type="title"/>
          </p:nvPr>
        </p:nvSpPr>
        <p:spPr>
          <a:xfrm>
            <a:off x="2231136" y="5334156"/>
            <a:ext cx="7729728" cy="1188720"/>
          </a:xfrm>
        </p:spPr>
        <p:txBody>
          <a:bodyPr>
            <a:normAutofit/>
          </a:bodyPr>
          <a:lstStyle/>
          <a:p>
            <a:r>
              <a:rPr lang="en-US" dirty="0"/>
              <a:t>Visuals of K-means clustering</a:t>
            </a:r>
            <a:endParaRPr lang="en-TR" dirty="0"/>
          </a:p>
        </p:txBody>
      </p:sp>
      <p:pic>
        <p:nvPicPr>
          <p:cNvPr id="4" name="Picture 3" descr="A screen shot of a graph&#10;&#10;Description automatically generated with low confidence">
            <a:extLst>
              <a:ext uri="{FF2B5EF4-FFF2-40B4-BE49-F238E27FC236}">
                <a16:creationId xmlns:a16="http://schemas.microsoft.com/office/drawing/2014/main" id="{44D99103-5C94-9BF4-29B7-5321BF473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467" y="116159"/>
            <a:ext cx="4961077" cy="4451376"/>
          </a:xfrm>
          <a:prstGeom prst="rect">
            <a:avLst/>
          </a:prstGeom>
        </p:spPr>
      </p:pic>
      <p:pic>
        <p:nvPicPr>
          <p:cNvPr id="5" name="Picture 4" descr="A picture containing screenshot, colorfulness, diagram&#10;&#10;Description automatically generated">
            <a:extLst>
              <a:ext uri="{FF2B5EF4-FFF2-40B4-BE49-F238E27FC236}">
                <a16:creationId xmlns:a16="http://schemas.microsoft.com/office/drawing/2014/main" id="{FAD2EF44-89C8-3FE6-B4D2-14D77145C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6" y="175623"/>
            <a:ext cx="6917863" cy="4286010"/>
          </a:xfrm>
          <a:prstGeom prst="rect">
            <a:avLst/>
          </a:prstGeom>
        </p:spPr>
      </p:pic>
      <p:sp>
        <p:nvSpPr>
          <p:cNvPr id="7" name="Content Placeholder 6">
            <a:extLst>
              <a:ext uri="{FF2B5EF4-FFF2-40B4-BE49-F238E27FC236}">
                <a16:creationId xmlns:a16="http://schemas.microsoft.com/office/drawing/2014/main" id="{18949716-24DC-B3BF-B2C0-36F711A9AB87}"/>
              </a:ext>
            </a:extLst>
          </p:cNvPr>
          <p:cNvSpPr>
            <a:spLocks noGrp="1"/>
          </p:cNvSpPr>
          <p:nvPr>
            <p:ph idx="1"/>
          </p:nvPr>
        </p:nvSpPr>
        <p:spPr>
          <a:xfrm>
            <a:off x="8629005" y="4418378"/>
            <a:ext cx="2032000" cy="432770"/>
          </a:xfrm>
        </p:spPr>
        <p:txBody>
          <a:bodyPr>
            <a:normAutofit/>
          </a:bodyPr>
          <a:lstStyle/>
          <a:p>
            <a:pPr marL="155448" indent="-155448" defTabSz="621792">
              <a:lnSpc>
                <a:spcPct val="90000"/>
              </a:lnSpc>
              <a:spcBef>
                <a:spcPts val="680"/>
              </a:spcBef>
            </a:pPr>
            <a:r>
              <a:rPr lang="en-TR" sz="1500" kern="1200" dirty="0">
                <a:solidFill>
                  <a:schemeClr val="tx1">
                    <a:lumMod val="85000"/>
                    <a:lumOff val="15000"/>
                  </a:schemeClr>
                </a:solidFill>
                <a:latin typeface="+mn-lt"/>
                <a:ea typeface="+mn-ea"/>
                <a:cs typeface="+mn-cs"/>
              </a:rPr>
              <a:t>After Covid Dataset</a:t>
            </a:r>
            <a:endParaRPr lang="en-TR" sz="1500" dirty="0"/>
          </a:p>
        </p:txBody>
      </p:sp>
      <p:sp>
        <p:nvSpPr>
          <p:cNvPr id="9" name="Content Placeholder 6">
            <a:extLst>
              <a:ext uri="{FF2B5EF4-FFF2-40B4-BE49-F238E27FC236}">
                <a16:creationId xmlns:a16="http://schemas.microsoft.com/office/drawing/2014/main" id="{900748B8-596A-4A57-F7E7-BA0BFAA5A526}"/>
              </a:ext>
            </a:extLst>
          </p:cNvPr>
          <p:cNvSpPr txBox="1">
            <a:spLocks/>
          </p:cNvSpPr>
          <p:nvPr/>
        </p:nvSpPr>
        <p:spPr>
          <a:xfrm>
            <a:off x="2231136" y="4419249"/>
            <a:ext cx="2032000" cy="5185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55448" indent="-155448" defTabSz="621792">
              <a:lnSpc>
                <a:spcPct val="90000"/>
              </a:lnSpc>
              <a:spcBef>
                <a:spcPts val="680"/>
              </a:spcBef>
            </a:pPr>
            <a:r>
              <a:rPr lang="en-TR" sz="1500" kern="1200" dirty="0">
                <a:solidFill>
                  <a:schemeClr val="tx1">
                    <a:lumMod val="85000"/>
                    <a:lumOff val="15000"/>
                  </a:schemeClr>
                </a:solidFill>
                <a:latin typeface="+mn-lt"/>
                <a:ea typeface="+mn-ea"/>
                <a:cs typeface="+mn-cs"/>
              </a:rPr>
              <a:t>Before Covid Dataset</a:t>
            </a:r>
            <a:endParaRPr lang="en-TR" sz="1500" dirty="0"/>
          </a:p>
        </p:txBody>
      </p:sp>
    </p:spTree>
    <p:extLst>
      <p:ext uri="{BB962C8B-B14F-4D97-AF65-F5344CB8AC3E}">
        <p14:creationId xmlns:p14="http://schemas.microsoft.com/office/powerpoint/2010/main" val="1317246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{312AF966-9934-9D4B-9647-7217DC312CB7}tf10001120</Template>
  <TotalTime>156</TotalTime>
  <Words>1678</Words>
  <Application>Microsoft Macintosh PowerPoint</Application>
  <PresentationFormat>Widescreen</PresentationFormat>
  <Paragraphs>109</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Gill Sans MT</vt:lpstr>
      <vt:lpstr>Times New Roman</vt:lpstr>
      <vt:lpstr>Times New Roman,Bold</vt:lpstr>
      <vt:lpstr>Wingdings 3</vt:lpstr>
      <vt:lpstr>Parcel</vt:lpstr>
      <vt:lpstr>BEHAVIOR ANALYSIS OF CUSTOMER FOR A COMPANY 1010390  </vt:lpstr>
      <vt:lpstr>Intro</vt:lpstr>
      <vt:lpstr>Table of Content</vt:lpstr>
      <vt:lpstr>Overview</vt:lpstr>
      <vt:lpstr>Functional and Performance Requirements</vt:lpstr>
      <vt:lpstr>Technologies and methods</vt:lpstr>
      <vt:lpstr>About the Datasets and Analysis Techniques</vt:lpstr>
      <vt:lpstr>Visuals of Gender Distributions</vt:lpstr>
      <vt:lpstr>Visuals of K-means clustering</vt:lpstr>
      <vt:lpstr>Findings</vt:lpstr>
      <vt:lpstr> Survey Questions and the Logic Behind Them</vt:lpstr>
      <vt:lpstr>PowerPoint Presentation</vt:lpstr>
      <vt:lpstr>PowerPoint Presentation</vt:lpstr>
      <vt:lpstr>PowerPoint Presentation</vt:lpstr>
      <vt:lpstr>Correlation Analysis</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BEHAVIOR ANALYSIS OF CUSTOMER FOR A COMPANY </dc:title>
  <dc:creator>SHUKATULLAH ANWARI</dc:creator>
  <cp:lastModifiedBy>SHUKATULLAH ANWARI</cp:lastModifiedBy>
  <cp:revision>9</cp:revision>
  <dcterms:created xsi:type="dcterms:W3CDTF">2023-06-01T18:55:14Z</dcterms:created>
  <dcterms:modified xsi:type="dcterms:W3CDTF">2023-06-14T17:32:29Z</dcterms:modified>
</cp:coreProperties>
</file>